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32"/>
  </p:notesMasterIdLst>
  <p:handoutMasterIdLst>
    <p:handoutMasterId r:id="rId233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1110" r:id="rId25"/>
    <p:sldId id="807" r:id="rId26"/>
    <p:sldId id="287" r:id="rId27"/>
    <p:sldId id="286" r:id="rId28"/>
    <p:sldId id="808" r:id="rId29"/>
    <p:sldId id="809" r:id="rId30"/>
    <p:sldId id="810" r:id="rId31"/>
    <p:sldId id="882" r:id="rId32"/>
    <p:sldId id="881" r:id="rId33"/>
    <p:sldId id="811" r:id="rId34"/>
    <p:sldId id="812" r:id="rId35"/>
    <p:sldId id="884" r:id="rId36"/>
    <p:sldId id="883" r:id="rId37"/>
    <p:sldId id="813" r:id="rId38"/>
    <p:sldId id="814" r:id="rId39"/>
    <p:sldId id="885" r:id="rId40"/>
    <p:sldId id="886" r:id="rId41"/>
    <p:sldId id="866" r:id="rId42"/>
    <p:sldId id="1106" r:id="rId43"/>
    <p:sldId id="1109" r:id="rId44"/>
    <p:sldId id="1108" r:id="rId45"/>
    <p:sldId id="1107" r:id="rId46"/>
    <p:sldId id="869" r:id="rId47"/>
    <p:sldId id="870" r:id="rId48"/>
    <p:sldId id="871" r:id="rId49"/>
    <p:sldId id="872" r:id="rId50"/>
    <p:sldId id="873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95" r:id="rId59"/>
    <p:sldId id="896" r:id="rId60"/>
    <p:sldId id="1104" r:id="rId61"/>
    <p:sldId id="1105" r:id="rId62"/>
    <p:sldId id="897" r:id="rId63"/>
    <p:sldId id="900" r:id="rId64"/>
    <p:sldId id="901" r:id="rId65"/>
    <p:sldId id="902" r:id="rId66"/>
    <p:sldId id="903" r:id="rId67"/>
    <p:sldId id="904" r:id="rId68"/>
    <p:sldId id="905" r:id="rId69"/>
    <p:sldId id="899" r:id="rId70"/>
    <p:sldId id="898" r:id="rId71"/>
    <p:sldId id="906" r:id="rId72"/>
    <p:sldId id="1209" r:id="rId73"/>
    <p:sldId id="1111" r:id="rId74"/>
    <p:sldId id="1112" r:id="rId75"/>
    <p:sldId id="1113" r:id="rId76"/>
    <p:sldId id="1114" r:id="rId77"/>
    <p:sldId id="1115" r:id="rId78"/>
    <p:sldId id="1116" r:id="rId79"/>
    <p:sldId id="1117" r:id="rId80"/>
    <p:sldId id="1120" r:id="rId81"/>
    <p:sldId id="1121" r:id="rId82"/>
    <p:sldId id="1124" r:id="rId83"/>
    <p:sldId id="1125" r:id="rId84"/>
    <p:sldId id="1128" r:id="rId85"/>
    <p:sldId id="1129" r:id="rId86"/>
    <p:sldId id="1132" r:id="rId87"/>
    <p:sldId id="1133" r:id="rId88"/>
    <p:sldId id="990" r:id="rId89"/>
    <p:sldId id="991" r:id="rId90"/>
    <p:sldId id="1004" r:id="rId91"/>
    <p:sldId id="1008" r:id="rId92"/>
    <p:sldId id="1009" r:id="rId93"/>
    <p:sldId id="1010" r:id="rId94"/>
    <p:sldId id="1011" r:id="rId95"/>
    <p:sldId id="1015" r:id="rId96"/>
    <p:sldId id="1016" r:id="rId97"/>
    <p:sldId id="1017" r:id="rId98"/>
    <p:sldId id="1018" r:id="rId99"/>
    <p:sldId id="1019" r:id="rId100"/>
    <p:sldId id="1022" r:id="rId101"/>
    <p:sldId id="1023" r:id="rId102"/>
    <p:sldId id="1024" r:id="rId103"/>
    <p:sldId id="1025" r:id="rId104"/>
    <p:sldId id="1026" r:id="rId105"/>
    <p:sldId id="1027" r:id="rId106"/>
    <p:sldId id="1030" r:id="rId107"/>
    <p:sldId id="1031" r:id="rId108"/>
    <p:sldId id="1032" r:id="rId109"/>
    <p:sldId id="1035" r:id="rId110"/>
    <p:sldId id="1036" r:id="rId111"/>
    <p:sldId id="1037" r:id="rId112"/>
    <p:sldId id="1038" r:id="rId113"/>
    <p:sldId id="1041" r:id="rId114"/>
    <p:sldId id="1042" r:id="rId115"/>
    <p:sldId id="1043" r:id="rId116"/>
    <p:sldId id="1046" r:id="rId117"/>
    <p:sldId id="1047" r:id="rId118"/>
    <p:sldId id="1048" r:id="rId119"/>
    <p:sldId id="1049" r:id="rId120"/>
    <p:sldId id="1052" r:id="rId121"/>
    <p:sldId id="1053" r:id="rId122"/>
    <p:sldId id="1054" r:id="rId123"/>
    <p:sldId id="1055" r:id="rId124"/>
    <p:sldId id="1056" r:id="rId125"/>
    <p:sldId id="1057" r:id="rId126"/>
    <p:sldId id="1060" r:id="rId127"/>
    <p:sldId id="1061" r:id="rId128"/>
    <p:sldId id="1062" r:id="rId129"/>
    <p:sldId id="1063" r:id="rId130"/>
    <p:sldId id="1064" r:id="rId131"/>
    <p:sldId id="1069" r:id="rId132"/>
    <p:sldId id="1070" r:id="rId133"/>
    <p:sldId id="1071" r:id="rId134"/>
    <p:sldId id="1072" r:id="rId135"/>
    <p:sldId id="1075" r:id="rId136"/>
    <p:sldId id="1077" r:id="rId137"/>
    <p:sldId id="1078" r:id="rId138"/>
    <p:sldId id="1079" r:id="rId139"/>
    <p:sldId id="1082" r:id="rId140"/>
    <p:sldId id="1083" r:id="rId141"/>
    <p:sldId id="1084" r:id="rId142"/>
    <p:sldId id="1085" r:id="rId143"/>
    <p:sldId id="1211" r:id="rId144"/>
    <p:sldId id="1152" r:id="rId145"/>
    <p:sldId id="1153" r:id="rId146"/>
    <p:sldId id="1212" r:id="rId147"/>
    <p:sldId id="1154" r:id="rId148"/>
    <p:sldId id="1213" r:id="rId149"/>
    <p:sldId id="1155" r:id="rId150"/>
    <p:sldId id="1157" r:id="rId151"/>
    <p:sldId id="1158" r:id="rId152"/>
    <p:sldId id="1214" r:id="rId153"/>
    <p:sldId id="1216" r:id="rId154"/>
    <p:sldId id="1217" r:id="rId155"/>
    <p:sldId id="1218" r:id="rId156"/>
    <p:sldId id="1219" r:id="rId157"/>
    <p:sldId id="1220" r:id="rId158"/>
    <p:sldId id="1221" r:id="rId159"/>
    <p:sldId id="1222" r:id="rId160"/>
    <p:sldId id="1159" r:id="rId161"/>
    <p:sldId id="1215" r:id="rId162"/>
    <p:sldId id="1178" r:id="rId163"/>
    <p:sldId id="1236" r:id="rId164"/>
    <p:sldId id="1179" r:id="rId165"/>
    <p:sldId id="1223" r:id="rId166"/>
    <p:sldId id="1224" r:id="rId167"/>
    <p:sldId id="1225" r:id="rId168"/>
    <p:sldId id="1226" r:id="rId169"/>
    <p:sldId id="1227" r:id="rId170"/>
    <p:sldId id="1228" r:id="rId171"/>
    <p:sldId id="1229" r:id="rId172"/>
    <p:sldId id="1230" r:id="rId173"/>
    <p:sldId id="1231" r:id="rId174"/>
    <p:sldId id="1232" r:id="rId175"/>
    <p:sldId id="1233" r:id="rId176"/>
    <p:sldId id="1237" r:id="rId177"/>
    <p:sldId id="1234" r:id="rId178"/>
    <p:sldId id="1235" r:id="rId179"/>
    <p:sldId id="1238" r:id="rId180"/>
    <p:sldId id="1239" r:id="rId181"/>
    <p:sldId id="1240" r:id="rId182"/>
    <p:sldId id="1241" r:id="rId183"/>
    <p:sldId id="1242" r:id="rId184"/>
    <p:sldId id="1244" r:id="rId185"/>
    <p:sldId id="1243" r:id="rId186"/>
    <p:sldId id="1245" r:id="rId187"/>
    <p:sldId id="1246" r:id="rId188"/>
    <p:sldId id="1247" r:id="rId189"/>
    <p:sldId id="1248" r:id="rId190"/>
    <p:sldId id="1249" r:id="rId191"/>
    <p:sldId id="1250" r:id="rId192"/>
    <p:sldId id="1251" r:id="rId193"/>
    <p:sldId id="1252" r:id="rId194"/>
    <p:sldId id="1253" r:id="rId195"/>
    <p:sldId id="1254" r:id="rId196"/>
    <p:sldId id="1255" r:id="rId197"/>
    <p:sldId id="1256" r:id="rId198"/>
    <p:sldId id="1257" r:id="rId199"/>
    <p:sldId id="1258" r:id="rId200"/>
    <p:sldId id="1259" r:id="rId201"/>
    <p:sldId id="1260" r:id="rId202"/>
    <p:sldId id="1261" r:id="rId203"/>
    <p:sldId id="1262" r:id="rId204"/>
    <p:sldId id="1263" r:id="rId205"/>
    <p:sldId id="1264" r:id="rId206"/>
    <p:sldId id="1265" r:id="rId207"/>
    <p:sldId id="1266" r:id="rId208"/>
    <p:sldId id="1267" r:id="rId209"/>
    <p:sldId id="1268" r:id="rId210"/>
    <p:sldId id="1269" r:id="rId211"/>
    <p:sldId id="1270" r:id="rId212"/>
    <p:sldId id="1271" r:id="rId213"/>
    <p:sldId id="1272" r:id="rId214"/>
    <p:sldId id="1273" r:id="rId215"/>
    <p:sldId id="1274" r:id="rId216"/>
    <p:sldId id="1275" r:id="rId217"/>
    <p:sldId id="1276" r:id="rId218"/>
    <p:sldId id="1277" r:id="rId219"/>
    <p:sldId id="1278" r:id="rId220"/>
    <p:sldId id="1279" r:id="rId221"/>
    <p:sldId id="1280" r:id="rId222"/>
    <p:sldId id="1281" r:id="rId223"/>
    <p:sldId id="1282" r:id="rId224"/>
    <p:sldId id="1283" r:id="rId225"/>
    <p:sldId id="805" r:id="rId226"/>
    <p:sldId id="288" r:id="rId227"/>
    <p:sldId id="267" r:id="rId228"/>
    <p:sldId id="806" r:id="rId229"/>
    <p:sldId id="279" r:id="rId230"/>
    <p:sldId id="266" r:id="rId231"/>
  </p:sldIdLst>
  <p:sldSz cx="12192000" cy="6858000"/>
  <p:notesSz cx="6858000" cy="9144000"/>
  <p:embeddedFontLst>
    <p:embeddedFont>
      <p:font typeface="Roboto" panose="02000000000000000000" pitchFamily="2" charset="0"/>
      <p:regular r:id="rId234"/>
      <p:bold r:id="rId235"/>
      <p:italic r:id="rId236"/>
      <p:boldItalic r:id="rId237"/>
    </p:embeddedFont>
    <p:embeddedFont>
      <p:font typeface="Roboto Light" panose="02000000000000000000" pitchFamily="2" charset="0"/>
      <p:regular r:id="rId238"/>
      <p:italic r:id="rId239"/>
    </p:embeddedFont>
    <p:embeddedFont>
      <p:font typeface="Roboto Slab" pitchFamily="2" charset="0"/>
      <p:regular r:id="rId240"/>
      <p:bold r:id="rId241"/>
      <p:italic r:id="rId242"/>
      <p:boldItalic r:id="rId243"/>
    </p:embeddedFont>
    <p:embeddedFont>
      <p:font typeface="Roboto Thin" panose="02000000000000000000" pitchFamily="2" charset="0"/>
      <p:regular r:id="rId244"/>
      <p:italic r:id="rId245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1110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</p14:sldIdLst>
        </p14:section>
        <p14:section name="Warsztat" id="{D5483A4E-3D24-4DD8-979C-CEA2160C2D5A}">
          <p14:sldIdLst>
            <p14:sldId id="1209"/>
          </p14:sldIdLst>
        </p14:section>
        <p14:section name="Wprowadzenie do Pythona w kontekście pracy z plikami Excela" id="{2B004337-845B-4FB4-A5EB-6DA8FECD820C}">
          <p14:sldIdLst>
            <p14:sldId id="1111"/>
            <p14:sldId id="1112"/>
            <p14:sldId id="1113"/>
            <p14:sldId id="1114"/>
            <p14:sldId id="1115"/>
            <p14:sldId id="1116"/>
            <p14:sldId id="1117"/>
            <p14:sldId id="1120"/>
            <p14:sldId id="1121"/>
            <p14:sldId id="1124"/>
            <p14:sldId id="1125"/>
            <p14:sldId id="1128"/>
            <p14:sldId id="1129"/>
            <p14:sldId id="1132"/>
            <p14:sldId id="1133"/>
          </p14:sldIdLst>
        </p14:section>
        <p14:section name="Wprowadzenie do biblioteki Pandas" id="{D2A72E54-FE8B-417C-9E32-8DD25D97260C}">
          <p14:sldIdLst>
            <p14:sldId id="990"/>
            <p14:sldId id="991"/>
            <p14:sldId id="1004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072"/>
            <p14:sldId id="1075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F65D92CD-9E80-4DDD-BDA8-20EFDB0D42E7}">
          <p14:sldIdLst>
            <p14:sldId id="1211"/>
          </p14:sldIdLst>
        </p14:section>
        <p14:section name="Praca z pakietami" id="{EDF095AB-197A-483E-9B61-789C0CE2B81F}">
          <p14:sldIdLst>
            <p14:sldId id="1152"/>
            <p14:sldId id="1153"/>
            <p14:sldId id="1212"/>
            <p14:sldId id="1154"/>
            <p14:sldId id="1213"/>
            <p14:sldId id="1155"/>
            <p14:sldId id="1157"/>
            <p14:sldId id="1158"/>
            <p14:sldId id="1214"/>
            <p14:sldId id="1216"/>
            <p14:sldId id="1217"/>
            <p14:sldId id="1218"/>
            <p14:sldId id="1219"/>
            <p14:sldId id="1220"/>
            <p14:sldId id="1221"/>
            <p14:sldId id="1222"/>
            <p14:sldId id="1159"/>
          </p14:sldIdLst>
        </p14:section>
        <p14:section name="Warsztat" id="{A29D218F-F0B1-4BF9-9589-695DEF7099A5}">
          <p14:sldIdLst>
            <p14:sldId id="1215"/>
          </p14:sldIdLst>
        </p14:section>
        <p14:section name="Formatowanie komórek. Tworzenie i modyfikowanie wykresów" id="{A4540D74-9821-44A8-8BE2-EBBA9FF339E2}">
          <p14:sldIdLst>
            <p14:sldId id="1178"/>
            <p14:sldId id="1236"/>
            <p14:sldId id="1179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7"/>
            <p14:sldId id="1234"/>
            <p14:sldId id="1235"/>
            <p14:sldId id="1238"/>
            <p14:sldId id="1239"/>
            <p14:sldId id="1240"/>
            <p14:sldId id="1241"/>
            <p14:sldId id="1242"/>
            <p14:sldId id="1244"/>
            <p14:sldId id="1243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</p14:sldIdLst>
        </p14:section>
        <p14:section name="Warsztat" id="{D77B85E9-33FB-4155-ABC3-6ADC2A8FFC01}">
          <p14:sldIdLst>
            <p14:sldId id="128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14" autoAdjust="0"/>
    <p:restoredTop sz="97660" autoAdjust="0"/>
  </p:normalViewPr>
  <p:slideViewPr>
    <p:cSldViewPr snapToObjects="1">
      <p:cViewPr>
        <p:scale>
          <a:sx n="110" d="100"/>
          <a:sy n="110" d="100"/>
        </p:scale>
        <p:origin x="6" y="126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presProps" Target="presProps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font" Target="fonts/font4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handoutMaster" Target="handoutMasters/handoutMaster1.xml"/><Relationship Id="rId238" Type="http://schemas.openxmlformats.org/officeDocument/2006/relationships/font" Target="fonts/font5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font" Target="fonts/font11.fntdata"/><Relationship Id="rId249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font" Target="fonts/font1.fntdata"/><Relationship Id="rId239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tableStyles" Target="tableStyles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font" Target="fonts/font7.fntdata"/><Relationship Id="rId245" Type="http://schemas.openxmlformats.org/officeDocument/2006/relationships/font" Target="fonts/font12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font" Target="fonts/font2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font" Target="fonts/font8.fntdata"/><Relationship Id="rId246" Type="http://schemas.openxmlformats.org/officeDocument/2006/relationships/commentAuthors" Target="commentAuthor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3.fntdata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9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23.09.2024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54.jpg"/><Relationship Id="rId4" Type="http://schemas.openxmlformats.org/officeDocument/2006/relationships/hyperlink" Target="mailto:mail.szkolenia@comarch.pl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228600" lvl="1" algn="just"/>
            <a:r>
              <a:rPr lang="pl-PL" dirty="0">
                <a:solidFill>
                  <a:schemeClr val="bg2"/>
                </a:solidFill>
              </a:rPr>
              <a:t>Celem szkolenia jest dostarczenie uczestnikom wiedzy i umiejętności niezbędnych do efektywnego wykorzystania pakietów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 w kontekście pracy z plikami Excela. Szkolenie ma na celu zapoznanie uczestników z różnymi bibliotekami i narzędziami dostępnymi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które umożliwiają łatwe importowanie, eksportowanie, modyfikowanie i analizowanie danych z arkuszy Excela.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654984D-3EE8-800C-5BAF-53FF6C37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47AAB25-938A-088A-556C-F95E6EAF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2BD44CC-AF41-BDAD-230F-3DAD99B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B0B551-F2D3-8E0F-4751-F6C6B29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DC410D-E634-1CC8-1CA1-C14CD071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AB56C98-D96F-3AEF-0038-F075EE62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9B5F98-7537-D89C-6879-84600D82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DDC74FB-6E52-522B-DDE6-41A9AB1F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15C69E0-A29A-14FB-DEE0-6D476C4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2" name="Symbol zastępczy zawartości 11">
            <a:extLst>
              <a:ext uri="{FF2B5EF4-FFF2-40B4-BE49-F238E27FC236}">
                <a16:creationId xmlns:a16="http://schemas.microsoft.com/office/drawing/2014/main" id="{7F5E81BE-1F87-BC1C-DA46-0A8B05E762BC}"/>
              </a:ext>
            </a:extLst>
          </p:cNvPr>
          <p:cNvSpPr txBox="1">
            <a:spLocks/>
          </p:cNvSpPr>
          <p:nvPr/>
        </p:nvSpPr>
        <p:spPr>
          <a:xfrm>
            <a:off x="681039" y="1484784"/>
            <a:ext cx="1082992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lang="pl-PL" sz="2400" b="0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l-PL"/>
              <a:t>Dodawanie nowego atrybutu na podstawie warunków logicznych:</a:t>
            </a:r>
          </a:p>
          <a:p>
            <a:pPr marL="0" indent="0" algn="just">
              <a:buFont typeface="Wingdings" pitchFamily="2" charset="2"/>
              <a:buNone/>
            </a:pPr>
            <a:endParaRPr lang="pl-PL"/>
          </a:p>
          <a:p>
            <a:pPr marL="800100" lvl="2" indent="-342900" algn="just"/>
            <a:endParaRPr lang="pl-PL">
              <a:solidFill>
                <a:schemeClr val="bg2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DFA6DF-A599-A185-00D6-6B3DAC2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9093674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to bardzo popularna biblioteka, która pozwala na odczytywanie, modyfikację i tworzenie plików Excel w formacie .</a:t>
            </a:r>
            <a:r>
              <a:rPr lang="pl-PL" dirty="0" err="1"/>
              <a:t>xlsx</a:t>
            </a:r>
            <a:r>
              <a:rPr lang="pl-PL" dirty="0"/>
              <a:t>. Daje również możliwość pracy z zaawansowanymi funkcjami, takimi jak formatowanie komórek, tworzenie wykresów i obsługa formuł.</a:t>
            </a:r>
          </a:p>
        </p:txBody>
      </p:sp>
    </p:spTree>
    <p:extLst>
      <p:ext uri="{BB962C8B-B14F-4D97-AF65-F5344CB8AC3E}">
        <p14:creationId xmlns:p14="http://schemas.microsoft.com/office/powerpoint/2010/main" val="2238940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BC986AD-153C-322E-F38A-3B4134B4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9" y="2348880"/>
            <a:ext cx="7275121" cy="42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lvl="2" algn="just"/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Wybierz wersję</a:t>
            </a:r>
          </a:p>
          <a:p>
            <a:pPr lvl="2" algn="just"/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za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tym przykładzie:</a:t>
            </a:r>
          </a:p>
          <a:p>
            <a:pPr lvl="1" algn="just"/>
            <a:r>
              <a:rPr lang="pl-PL" dirty="0"/>
              <a:t>Utworzono nowy skoroszyt w Excelu.</a:t>
            </a:r>
          </a:p>
          <a:p>
            <a:pPr lvl="1" algn="just"/>
            <a:r>
              <a:rPr lang="pl-PL" dirty="0"/>
              <a:t>Dodano nagłówki oraz dwa wiersze danych za pomocą metody .</a:t>
            </a:r>
            <a:r>
              <a:rPr lang="pl-PL" dirty="0" err="1"/>
              <a:t>append</a:t>
            </a:r>
            <a:r>
              <a:rPr lang="pl-PL" dirty="0"/>
              <a:t>().</a:t>
            </a:r>
          </a:p>
          <a:p>
            <a:pPr lvl="1" algn="just"/>
            <a:r>
              <a:rPr lang="pl-PL" dirty="0"/>
              <a:t>W pętli dodano kolejne wiersze z danymi.</a:t>
            </a:r>
          </a:p>
          <a:p>
            <a:pPr lvl="1" algn="just"/>
            <a:r>
              <a:rPr lang="pl-PL" dirty="0"/>
              <a:t>Zapisano plik jako przyklad.xlsx.</a:t>
            </a:r>
          </a:p>
        </p:txBody>
      </p:sp>
    </p:spTree>
    <p:extLst>
      <p:ext uri="{BB962C8B-B14F-4D97-AF65-F5344CB8AC3E}">
        <p14:creationId xmlns:p14="http://schemas.microsoft.com/office/powerpoint/2010/main" val="2658281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xlsxwriter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xlsxwriter</a:t>
            </a:r>
            <a:r>
              <a:rPr lang="pl-PL" dirty="0"/>
              <a:t> to kolejna popularna biblioteka służąca do tworzenia plików Excel w formacie .</a:t>
            </a:r>
            <a:r>
              <a:rPr lang="pl-PL" dirty="0" err="1"/>
              <a:t>xlsx</a:t>
            </a:r>
            <a:r>
              <a:rPr lang="pl-PL" dirty="0"/>
              <a:t>, oferująca zaawansowane funkcje formatowania, takie jak style, wykresy, tabele, ale jest ograniczona do zapisu (nie wspiera odczytu plików).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3549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2196B69-9E20-083C-B661-15B35F2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89" y="2060848"/>
            <a:ext cx="6881022" cy="46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7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000" dirty="0"/>
              <a:t>Dodawanie danych z pomocą </a:t>
            </a:r>
            <a:r>
              <a:rPr lang="pl-PL" sz="2000" dirty="0" err="1"/>
              <a:t>xlsxwriter</a:t>
            </a:r>
            <a:r>
              <a:rPr lang="pl-PL" sz="2000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W tym przykładzie:</a:t>
            </a:r>
          </a:p>
          <a:p>
            <a:pPr algn="just"/>
            <a:r>
              <a:rPr lang="pl-PL" sz="2000" dirty="0"/>
              <a:t>Utworzono nowy skoroszyt za pomocą biblioteki </a:t>
            </a:r>
            <a:r>
              <a:rPr lang="pl-PL" sz="2000" dirty="0" err="1"/>
              <a:t>xlsxwriter</a:t>
            </a:r>
            <a:r>
              <a:rPr lang="pl-PL" sz="2000" dirty="0"/>
              <a:t>.</a:t>
            </a:r>
          </a:p>
          <a:p>
            <a:pPr algn="just"/>
            <a:r>
              <a:rPr lang="pl-PL" sz="2000" dirty="0"/>
              <a:t>Dodano nowy arkusz do tego skoroszytu.</a:t>
            </a:r>
          </a:p>
          <a:p>
            <a:pPr algn="just"/>
            <a:r>
              <a:rPr lang="pl-PL" sz="2000" dirty="0"/>
              <a:t>Wstawiono nagłówki „Imię” i „Wynagrodzenie” do komórek A1 i B1.</a:t>
            </a:r>
          </a:p>
          <a:p>
            <a:pPr algn="just"/>
            <a:r>
              <a:rPr lang="pl-PL" sz="2000" dirty="0"/>
              <a:t>Wstawiono dane do wiersza 2: „Anna” i 5000.</a:t>
            </a:r>
          </a:p>
          <a:p>
            <a:pPr algn="just"/>
            <a:r>
              <a:rPr lang="pl-PL" sz="2000" dirty="0"/>
              <a:t>W pętli wstawiono kolejne wiersze danych od 1 do 9 w kolumnach A i B, gdzie w kolumnie A dodano imiona (np. „Imię 1”), a w kolumnie B dodano wynagrodzenia (5000 + </a:t>
            </a:r>
            <a:r>
              <a:rPr lang="pl-PL" sz="2000" dirty="0" err="1"/>
              <a:t>row</a:t>
            </a:r>
            <a:r>
              <a:rPr lang="pl-PL" sz="2000" dirty="0"/>
              <a:t> * 100).</a:t>
            </a:r>
          </a:p>
          <a:p>
            <a:pPr algn="just"/>
            <a:r>
              <a:rPr lang="pl-PL" sz="2000" dirty="0"/>
              <a:t>Zapisano skoroszyt do pliku o nazwie przyklad.xlsx.</a:t>
            </a:r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28849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sz="2400" dirty="0"/>
              <a:t>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xlrd</a:t>
            </a:r>
            <a:r>
              <a:rPr lang="pl-PL" dirty="0"/>
              <a:t> służy do odczytywania danych z plików Excel w formacie .xls, </a:t>
            </a:r>
          </a:p>
          <a:p>
            <a:pPr marL="0" indent="0" algn="just">
              <a:buNone/>
            </a:pPr>
            <a:r>
              <a:rPr lang="pl-PL" dirty="0"/>
              <a:t>natomiast </a:t>
            </a:r>
            <a:r>
              <a:rPr lang="pl-PL" b="1" dirty="0" err="1"/>
              <a:t>xlwt</a:t>
            </a:r>
            <a:r>
              <a:rPr lang="pl-PL" dirty="0"/>
              <a:t> jest używany do tworzenia i zapisywania tychże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Obie biblioteki są już przestarzałe i zaleca się korzystanie z nowocześniejszych rozwiązań jak </a:t>
            </a:r>
            <a:r>
              <a:rPr lang="pl-PL" dirty="0" err="1"/>
              <a:t>openpyxl</a:t>
            </a:r>
            <a:r>
              <a:rPr lang="pl-PL" dirty="0"/>
              <a:t> dla plików .</a:t>
            </a:r>
            <a:r>
              <a:rPr lang="pl-PL" dirty="0" err="1"/>
              <a:t>xlsx</a:t>
            </a:r>
            <a:r>
              <a:rPr lang="pl-PL" dirty="0"/>
              <a:t>. </a:t>
            </a:r>
          </a:p>
          <a:p>
            <a:pPr marL="0" indent="0" algn="just">
              <a:buNone/>
            </a:pPr>
            <a:r>
              <a:rPr lang="pl-PL" dirty="0"/>
              <a:t>Jednak jeśli musisz pracować z plikami .xls, oto krótki przykład:</a:t>
            </a:r>
          </a:p>
        </p:txBody>
      </p:sp>
    </p:spTree>
    <p:extLst>
      <p:ext uri="{BB962C8B-B14F-4D97-AF65-F5344CB8AC3E}">
        <p14:creationId xmlns:p14="http://schemas.microsoft.com/office/powerpoint/2010/main" val="4242756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danych z pomocą 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C551F37-C7A5-331E-A734-33378C5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7" y="1988840"/>
            <a:ext cx="428296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92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- odczyt danych (tylko dla plików .xls):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6AB698F-ACDD-45B8-586C-6AAC13A7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414288"/>
            <a:ext cx="5193894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98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 oraz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Modyfikacja danych w plikach Excel zależy od używanej biblioteki oraz formatu pliku. Należy zwrócić uwagę że, można to zrobić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 i w </a:t>
            </a:r>
            <a:r>
              <a:rPr lang="pl-PL" dirty="0" err="1"/>
              <a:t>xlwt</a:t>
            </a:r>
            <a:r>
              <a:rPr lang="pl-PL" dirty="0"/>
              <a:t>/</a:t>
            </a:r>
            <a:r>
              <a:rPr lang="pl-PL" dirty="0" err="1"/>
              <a:t>xlrd</a:t>
            </a:r>
            <a:r>
              <a:rPr lang="pl-PL" dirty="0"/>
              <a:t> (dla plików .xls). </a:t>
            </a:r>
          </a:p>
          <a:p>
            <a:pPr marL="0" indent="0" algn="just">
              <a:buNone/>
            </a:pPr>
            <a:r>
              <a:rPr lang="pl-PL" dirty="0"/>
              <a:t>Biblioteka </a:t>
            </a:r>
            <a:r>
              <a:rPr lang="pl-PL" dirty="0" err="1"/>
              <a:t>xlsxwriter</a:t>
            </a:r>
            <a:r>
              <a:rPr lang="pl-PL" dirty="0"/>
              <a:t> nie obsługuje bezpośredniej modyfikacji istniejących plików, dlatego nie będziemy jej tutaj używać.</a:t>
            </a:r>
          </a:p>
        </p:txBody>
      </p:sp>
    </p:spTree>
    <p:extLst>
      <p:ext uri="{BB962C8B-B14F-4D97-AF65-F5344CB8AC3E}">
        <p14:creationId xmlns:p14="http://schemas.microsoft.com/office/powerpoint/2010/main" val="38540113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dirty="0"/>
              <a:t> obsługuje zarówno odczyt, jak i modyfikację plików Excel w formacie .</a:t>
            </a:r>
            <a:r>
              <a:rPr lang="pl-PL" sz="2400" dirty="0" err="1"/>
              <a:t>xlsx</a:t>
            </a:r>
            <a:r>
              <a:rPr lang="pl-PL" sz="2400" dirty="0"/>
              <a:t>. Oto jak to zrobić: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istniejących danych:</a:t>
            </a:r>
          </a:p>
          <a:p>
            <a:pPr lvl="1" algn="just"/>
            <a:r>
              <a:rPr lang="pl-PL" dirty="0"/>
              <a:t>Otwieramy plik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Wybieramy arkusz, który chcemy zmodyfikować.</a:t>
            </a:r>
          </a:p>
          <a:p>
            <a:pPr lvl="1" algn="just"/>
            <a:r>
              <a:rPr lang="pl-PL" dirty="0"/>
              <a:t>Odczytujemy, modyfikujemy, a następnie zapisujemy zmienione dane.</a:t>
            </a:r>
          </a:p>
        </p:txBody>
      </p:sp>
    </p:spTree>
    <p:extLst>
      <p:ext uri="{BB962C8B-B14F-4D97-AF65-F5344CB8AC3E}">
        <p14:creationId xmlns:p14="http://schemas.microsoft.com/office/powerpoint/2010/main" val="26887887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Modyfikowanie danych z pomocą </a:t>
            </a:r>
            <a:r>
              <a:rPr lang="pl-PL" dirty="0" err="1"/>
              <a:t>openpyxl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E352BD-2FAF-B8ED-3708-F3B70674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85" y="2132856"/>
            <a:ext cx="6942829" cy="44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Modyfikowanie danych z pomocą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Modyfikowanie danych w pętli:</a:t>
            </a:r>
          </a:p>
          <a:p>
            <a:pPr lvl="1" algn="just"/>
            <a:r>
              <a:rPr lang="pl-PL" dirty="0"/>
              <a:t>Możemy przejść przez wiersze i zmienić wartości w komórkach w pętli.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A418DF-86C1-6363-AACA-1B4192F6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53" y="3789040"/>
            <a:ext cx="9474094" cy="11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19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Modyfikacja danych w plikach .xls przy użyciu </a:t>
            </a:r>
            <a:r>
              <a:rPr lang="pl-PL" dirty="0" err="1"/>
              <a:t>xlwt</a:t>
            </a:r>
            <a:r>
              <a:rPr lang="pl-PL" dirty="0"/>
              <a:t> i </a:t>
            </a:r>
            <a:r>
              <a:rPr lang="pl-PL" dirty="0" err="1"/>
              <a:t>xlrd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Pliki .xls są starszym formatem, a </a:t>
            </a:r>
            <a:r>
              <a:rPr lang="pl-PL" dirty="0" err="1"/>
              <a:t>xlrd</a:t>
            </a:r>
            <a:r>
              <a:rPr lang="pl-PL" dirty="0"/>
              <a:t> służy tylko do odczytu. Dlatego, jeśli chcemy modyfikować pliki .xls, musimy:</a:t>
            </a:r>
          </a:p>
          <a:p>
            <a:pPr algn="just"/>
            <a:r>
              <a:rPr lang="pl-PL" dirty="0"/>
              <a:t>Odczytać dane za pomocą </a:t>
            </a:r>
            <a:r>
              <a:rPr lang="pl-PL" dirty="0" err="1"/>
              <a:t>xlrd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Zrobić kopię za pomocą </a:t>
            </a:r>
            <a:r>
              <a:rPr lang="pl-PL" dirty="0" err="1"/>
              <a:t>xlwt</a:t>
            </a:r>
            <a:r>
              <a:rPr lang="pl-PL" dirty="0"/>
              <a:t> (ponieważ </a:t>
            </a:r>
            <a:r>
              <a:rPr lang="pl-PL" dirty="0" err="1"/>
              <a:t>xlwt</a:t>
            </a:r>
            <a:r>
              <a:rPr lang="pl-PL" dirty="0"/>
              <a:t> służy tylko do zapisu).</a:t>
            </a:r>
          </a:p>
        </p:txBody>
      </p:sp>
    </p:spTree>
    <p:extLst>
      <p:ext uri="{BB962C8B-B14F-4D97-AF65-F5344CB8AC3E}">
        <p14:creationId xmlns:p14="http://schemas.microsoft.com/office/powerpoint/2010/main" val="28247234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Odczyt i modyfikacja danych w plikach .xls (</a:t>
            </a:r>
            <a:r>
              <a:rPr lang="pl-PL" sz="2400" dirty="0" err="1"/>
              <a:t>xlrd</a:t>
            </a:r>
            <a:r>
              <a:rPr lang="pl-PL" sz="2400" dirty="0"/>
              <a:t> + </a:t>
            </a:r>
            <a:r>
              <a:rPr lang="pl-PL" sz="2400" dirty="0" err="1"/>
              <a:t>xlwt</a:t>
            </a:r>
            <a:r>
              <a:rPr lang="pl-PL" sz="2400" dirty="0"/>
              <a:t>):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D85147-5200-7F7A-2BD1-71F49702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73" y="2076689"/>
            <a:ext cx="5492653" cy="4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75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przypadku plików .xls, każda modyfikacja wymaga skopiowania pliku przy pomocy </a:t>
            </a:r>
            <a:r>
              <a:rPr lang="pl-PL" dirty="0" err="1"/>
              <a:t>xlwt</a:t>
            </a:r>
            <a:r>
              <a:rPr lang="pl-PL" dirty="0"/>
              <a:t> i zapisania go jako nowy plik, ponieważ </a:t>
            </a:r>
            <a:r>
              <a:rPr lang="pl-PL" dirty="0" err="1"/>
              <a:t>xlrd</a:t>
            </a:r>
            <a:r>
              <a:rPr lang="pl-PL" dirty="0"/>
              <a:t> nie obsługuje bezpośredniej modyfikacji plików.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Podsumowanie:</a:t>
            </a:r>
          </a:p>
          <a:p>
            <a:pPr algn="just"/>
            <a:r>
              <a:rPr lang="pl-PL" b="1" dirty="0" err="1"/>
              <a:t>openpyxl</a:t>
            </a:r>
            <a:r>
              <a:rPr lang="pl-PL" dirty="0"/>
              <a:t> (pliki .</a:t>
            </a:r>
            <a:r>
              <a:rPr lang="pl-PL" dirty="0" err="1"/>
              <a:t>xlsx</a:t>
            </a:r>
            <a:r>
              <a:rPr lang="pl-PL" dirty="0"/>
              <a:t>): Możemy bezpośrednio modyfikować dane w istniejącym pliku Excel.</a:t>
            </a:r>
          </a:p>
          <a:p>
            <a:pPr algn="just"/>
            <a:r>
              <a:rPr lang="pl-PL" b="1" dirty="0" err="1"/>
              <a:t>xlrd</a:t>
            </a:r>
            <a:r>
              <a:rPr lang="pl-PL" dirty="0"/>
              <a:t> + </a:t>
            </a:r>
            <a:r>
              <a:rPr lang="pl-PL" b="1" dirty="0" err="1"/>
              <a:t>xlwt</a:t>
            </a:r>
            <a:r>
              <a:rPr lang="pl-PL" dirty="0"/>
              <a:t> (pliki .xls): Modyfikacja wymaga skopiowania pliku i zapisania zmian w nowym pliku.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openpyxl</a:t>
            </a:r>
            <a:r>
              <a:rPr lang="pl-PL" dirty="0"/>
              <a:t> jest bardziej wszechstronną i nowoczesną biblioteką, zwłaszcza jeśli pracujemy z plikami w formacie .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311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sz="2000" dirty="0"/>
              <a:t>Podsumowanie: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b="1" dirty="0" err="1"/>
              <a:t>openpyxl</a:t>
            </a:r>
            <a:r>
              <a:rPr lang="pl-PL" sz="2000" dirty="0"/>
              <a:t>: Najbardziej wszechstronna biblioteka do odczytu i zapisu plików .</a:t>
            </a:r>
            <a:r>
              <a:rPr lang="pl-PL" sz="2000" dirty="0" err="1"/>
              <a:t>xlsx</a:t>
            </a:r>
            <a:r>
              <a:rPr lang="pl-PL" sz="2000" dirty="0"/>
              <a:t>. Idealna do pracy z większymi i nowszymi plikami Excel.</a:t>
            </a:r>
          </a:p>
          <a:p>
            <a:pPr algn="just"/>
            <a:r>
              <a:rPr lang="pl-PL" sz="2000" b="1" dirty="0" err="1"/>
              <a:t>xlsxwriter</a:t>
            </a:r>
            <a:r>
              <a:rPr lang="pl-PL" sz="2000" dirty="0"/>
              <a:t>: Świetna do generowania i formatowania nowych plików .</a:t>
            </a:r>
            <a:r>
              <a:rPr lang="pl-PL" sz="2000" dirty="0" err="1"/>
              <a:t>xlsx</a:t>
            </a:r>
            <a:r>
              <a:rPr lang="pl-PL" sz="2000" dirty="0"/>
              <a:t>, szczególnie dla złożonych formatów i wykresów.</a:t>
            </a:r>
          </a:p>
          <a:p>
            <a:pPr algn="just"/>
            <a:r>
              <a:rPr lang="pl-PL" sz="2000" b="1" dirty="0" err="1"/>
              <a:t>xlrd</a:t>
            </a:r>
            <a:r>
              <a:rPr lang="pl-PL" sz="2000" dirty="0"/>
              <a:t>: Używana głównie do odczytu starych plików .xls, ale już nie obsługuje formatu .</a:t>
            </a:r>
            <a:r>
              <a:rPr lang="pl-PL" sz="2000" dirty="0" err="1"/>
              <a:t>xlsx</a:t>
            </a:r>
            <a:r>
              <a:rPr lang="pl-PL" sz="2000" dirty="0"/>
              <a:t>.</a:t>
            </a:r>
          </a:p>
          <a:p>
            <a:pPr algn="just"/>
            <a:r>
              <a:rPr lang="pl-PL" sz="2000" b="1" dirty="0" err="1"/>
              <a:t>xlwt</a:t>
            </a:r>
            <a:r>
              <a:rPr lang="pl-PL" sz="2000" dirty="0"/>
              <a:t>: Używana do zapisu starych plików .xls, ale ograniczona funkcjonalnością w porównaniu do nowszych bibliotek.</a:t>
            </a:r>
          </a:p>
          <a:p>
            <a:pPr algn="just"/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Każda z tych bibliotek ma swoje specyficzne zastosowanie, a wybór zależy od formatu pliku oraz poziomu złożoności danych, z którymi chcesz pracować.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1185877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Praca z pakietami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5908550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Temat stylizowania komórek w plikach Excel jest istotny ponieważ pozwala na lepszą wizualizację i prezentację danych.</a:t>
            </a:r>
          </a:p>
          <a:p>
            <a:pPr marL="0" indent="0" algn="just">
              <a:buNone/>
            </a:pPr>
            <a:r>
              <a:rPr lang="pl-PL" dirty="0"/>
              <a:t>Stylizowanie obejmuje takie rzeczy jak ustawianie czcionek, kolorów, obramowań, wyrównania, szerokości kolumn itp.</a:t>
            </a:r>
          </a:p>
        </p:txBody>
      </p:sp>
    </p:spTree>
    <p:extLst>
      <p:ext uri="{BB962C8B-B14F-4D97-AF65-F5344CB8AC3E}">
        <p14:creationId xmlns:p14="http://schemas.microsoft.com/office/powerpoint/2010/main" val="1024528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A55CC9-5A30-942A-40B4-4D1F42D85CF4}"/>
              </a:ext>
            </a:extLst>
          </p:cNvPr>
          <p:cNvSpPr/>
          <p:nvPr/>
        </p:nvSpPr>
        <p:spPr>
          <a:xfrm>
            <a:off x="4163420" y="2828835"/>
            <a:ext cx="38651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penpyxl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6222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Biblioteka </a:t>
            </a:r>
            <a:r>
              <a:rPr lang="pl-PL" dirty="0" err="1"/>
              <a:t>openpyxl</a:t>
            </a:r>
            <a:r>
              <a:rPr lang="pl-PL" dirty="0"/>
              <a:t> oferuje bardzo szerokie możliwości stylizowania komórek w plikach Excel w formacie .</a:t>
            </a:r>
            <a:r>
              <a:rPr lang="pl-PL" dirty="0" err="1"/>
              <a:t>xlsx</a:t>
            </a:r>
            <a:r>
              <a:rPr lang="pl-PL" dirty="0"/>
              <a:t>. Np.:</a:t>
            </a:r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Czcionki</a:t>
            </a:r>
          </a:p>
          <a:p>
            <a:r>
              <a:rPr lang="pl-PL" dirty="0"/>
              <a:t>Możemy dostosować czcionkę dla danych w komórkach, ustawiając typ, rozmiar, kolor, pogrubienie, kursywę itp.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  <a:p>
            <a:pPr algn="just"/>
            <a:r>
              <a:rPr lang="pl-PL" dirty="0"/>
              <a:t>Możemy ustawić kolor tła dla komórek, aby wyróżnić dane.</a:t>
            </a:r>
          </a:p>
        </p:txBody>
      </p:sp>
    </p:spTree>
    <p:extLst>
      <p:ext uri="{BB962C8B-B14F-4D97-AF65-F5344CB8AC3E}">
        <p14:creationId xmlns:p14="http://schemas.microsoft.com/office/powerpoint/2010/main" val="30605655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/>
              <a:t>Stylizowanie w </a:t>
            </a:r>
            <a:r>
              <a:rPr lang="pl-PL" sz="1800" dirty="0" err="1"/>
              <a:t>openpyxl</a:t>
            </a:r>
            <a:r>
              <a:rPr lang="pl-PL" sz="1800" dirty="0"/>
              <a:t> (dla plików .</a:t>
            </a:r>
            <a:r>
              <a:rPr lang="pl-PL" sz="1800" dirty="0" err="1"/>
              <a:t>xlsx</a:t>
            </a:r>
            <a:r>
              <a:rPr lang="pl-PL" sz="1800" dirty="0"/>
              <a:t>):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Obramowania</a:t>
            </a:r>
          </a:p>
          <a:p>
            <a:pPr algn="just"/>
            <a:r>
              <a:rPr lang="pl-PL" sz="1800" dirty="0"/>
              <a:t>Można dodać obramowania wokół komórek lub grupy komórek.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Wyrównanie tekstu</a:t>
            </a:r>
          </a:p>
          <a:p>
            <a:pPr algn="just"/>
            <a:r>
              <a:rPr lang="pl-PL" sz="1800" dirty="0"/>
              <a:t>Tekst można wyrównać w poziomie (np. do lewej, do prawej, do środka) i w pionie (góra, środek, dół).</a:t>
            </a:r>
          </a:p>
          <a:p>
            <a:pPr marL="0" indent="0" algn="ctr">
              <a:buNone/>
            </a:pPr>
            <a:endParaRPr lang="pl-PL" sz="1800" dirty="0"/>
          </a:p>
          <a:p>
            <a:pPr marL="0" indent="0" algn="ctr">
              <a:buNone/>
            </a:pPr>
            <a:r>
              <a:rPr lang="pl-PL" sz="1800" dirty="0"/>
              <a:t>Zmiana szerokości kolumn i wysokości wierszy</a:t>
            </a:r>
          </a:p>
          <a:p>
            <a:r>
              <a:rPr lang="pl-PL" sz="1800" dirty="0"/>
              <a:t>Możemy zmienić szerokość kolumn i wysokość wierszy, aby lepiej dopasować dane do komórek.</a:t>
            </a:r>
          </a:p>
        </p:txBody>
      </p:sp>
    </p:spTree>
    <p:extLst>
      <p:ext uri="{BB962C8B-B14F-4D97-AF65-F5344CB8AC3E}">
        <p14:creationId xmlns:p14="http://schemas.microsoft.com/office/powerpoint/2010/main" val="114110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  <a:p>
            <a:r>
              <a:rPr lang="pl-PL" dirty="0"/>
              <a:t>Możemy stylizować całe wiersze lub kolumny, albo zaznaczyć konkretne zakresy komórek do stylizacji.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  <a:p>
            <a:r>
              <a:rPr lang="pl-PL" dirty="0"/>
              <a:t>Zamiast definiować stylizację każdej komórki osobno, możemy utworzyć niestandardowe style i przypisać je do wybranych komórek.</a:t>
            </a:r>
          </a:p>
        </p:txBody>
      </p:sp>
    </p:spTree>
    <p:extLst>
      <p:ext uri="{BB962C8B-B14F-4D97-AF65-F5344CB8AC3E}">
        <p14:creationId xmlns:p14="http://schemas.microsoft.com/office/powerpoint/2010/main" val="9704406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Czcionki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78195A6-FCE7-357A-F310-A8BCA89C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08" y="2445016"/>
            <a:ext cx="8039383" cy="4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28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Kolory komórek (Tło)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4C9FFD-CF45-0565-5AAB-4905EE44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9" y="2891743"/>
            <a:ext cx="11438621" cy="2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23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Obramowania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CD4FA41-7773-93A8-DD3A-1D7620B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61" y="2420888"/>
            <a:ext cx="7651678" cy="43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10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486429C-D5A0-A145-5282-789926F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50" y="2468675"/>
            <a:ext cx="11145699" cy="26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68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354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Stylizowanie wielu komórek jednocześnie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7B53F9-4E6A-4CA0-7B02-75E56669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87" y="2866344"/>
            <a:ext cx="11549826" cy="184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3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Zmiana szerokości kolumn i wysokości wierszy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04053F-F075-7064-03EE-9F3694D6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82" y="2584501"/>
            <a:ext cx="8036836" cy="24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1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r>
              <a:rPr lang="pl-PL" dirty="0"/>
              <a:t>Tworzenie stylów niestandardowych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D26D679-3931-5460-C661-F66779E0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97" y="2695741"/>
            <a:ext cx="10500606" cy="21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098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Stylizowanie w </a:t>
            </a:r>
            <a:r>
              <a:rPr lang="pl-PL" dirty="0" err="1"/>
              <a:t>openpyxl</a:t>
            </a:r>
            <a:r>
              <a:rPr lang="pl-PL" dirty="0"/>
              <a:t> (dla plików .</a:t>
            </a:r>
            <a:r>
              <a:rPr lang="pl-PL" dirty="0" err="1"/>
              <a:t>xlsx</a:t>
            </a:r>
            <a:r>
              <a:rPr lang="pl-PL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Na końcu zapisujemy plik.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CF5EB91-FED5-A854-20E7-E2E6AC14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7" y="3429000"/>
            <a:ext cx="8646346" cy="1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CF3CA49-9CCF-5260-3201-73395AB639AD}"/>
              </a:ext>
            </a:extLst>
          </p:cNvPr>
          <p:cNvSpPr/>
          <p:nvPr/>
        </p:nvSpPr>
        <p:spPr>
          <a:xfrm>
            <a:off x="4511108" y="2828835"/>
            <a:ext cx="31697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xlwt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593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przypadku plików .xls używamy biblioteki </a:t>
            </a:r>
            <a:r>
              <a:rPr lang="pl-PL" sz="2400" dirty="0" err="1"/>
              <a:t>xlwt</a:t>
            </a:r>
            <a:r>
              <a:rPr lang="pl-PL" sz="2400" dirty="0"/>
              <a:t>. Oferuje ona bardziej ograniczone możliwości stylizowania niż </a:t>
            </a:r>
            <a:r>
              <a:rPr lang="pl-PL" sz="2400" dirty="0" err="1"/>
              <a:t>openpyxl</a:t>
            </a:r>
            <a:r>
              <a:rPr lang="pl-PL" sz="2400" dirty="0"/>
              <a:t>, ale nadal można ustawić podstawowe elementy, takie jak czcionki i wyrównanie.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002161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Czcionka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8DA249C-74B5-AD85-78BD-4D352733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29" y="2529460"/>
            <a:ext cx="6690942" cy="39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8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E432BCF-B71B-5460-C42F-517217F6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826" y="3018577"/>
            <a:ext cx="8532348" cy="30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10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Kolor i wypełnienie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841225-AF6F-E656-526D-155544A6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06" y="2745786"/>
            <a:ext cx="8538987" cy="33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55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dirty="0"/>
              <a:t>Obramowania</a:t>
            </a: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836CA9F-AE1D-7821-4DF9-5B910523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09" y="2564904"/>
            <a:ext cx="8521582" cy="36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75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xlwt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r>
              <a:rPr lang="pl-PL" sz="2400" dirty="0"/>
              <a:t>Zapisujemy plik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A87F8C-F21C-3D21-3003-BFEA3902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8" y="2967792"/>
            <a:ext cx="8486223" cy="1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81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64376BB7-F97C-610A-2547-98B788B90D4F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7694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Stylizowanie komórek w Excelu zależy głównie od możliwości danej biblioteki. Oprócz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, inne pakiety, takie jak </a:t>
            </a:r>
            <a:r>
              <a:rPr lang="pl-PL" sz="2400" dirty="0" err="1"/>
              <a:t>xlsxwriter</a:t>
            </a:r>
            <a:r>
              <a:rPr lang="pl-PL" sz="2400" dirty="0"/>
              <a:t> oraz </a:t>
            </a:r>
            <a:r>
              <a:rPr lang="pl-PL" sz="2400" dirty="0" err="1"/>
              <a:t>xlrd</a:t>
            </a:r>
            <a:r>
              <a:rPr lang="pl-PL" sz="2400" dirty="0"/>
              <a:t>, mają swoje ograniczenia i funkcjonalności.</a:t>
            </a:r>
          </a:p>
          <a:p>
            <a:pPr marL="0" indent="0" algn="just">
              <a:buNone/>
            </a:pPr>
            <a:endParaRPr lang="pl-PL" sz="2400" dirty="0"/>
          </a:p>
          <a:p>
            <a:pPr algn="just"/>
            <a:r>
              <a:rPr lang="pl-PL" sz="2400" dirty="0" err="1"/>
              <a:t>xlsxwriter</a:t>
            </a:r>
            <a:r>
              <a:rPr lang="pl-PL" sz="2400" dirty="0"/>
              <a:t> oferuje bardzo bogate możliwości stylizowania komórek, podobnie jak </a:t>
            </a:r>
            <a:r>
              <a:rPr lang="pl-PL" sz="2400" dirty="0" err="1"/>
              <a:t>openpyxl</a:t>
            </a:r>
            <a:r>
              <a:rPr lang="pl-PL" sz="2400" dirty="0"/>
              <a:t>.</a:t>
            </a:r>
          </a:p>
          <a:p>
            <a:pPr algn="just"/>
            <a:r>
              <a:rPr lang="pl-PL" sz="2400" dirty="0"/>
              <a:t>Jednakże, </a:t>
            </a:r>
            <a:r>
              <a:rPr lang="pl-PL" sz="2400" dirty="0" err="1"/>
              <a:t>xlsxwriter</a:t>
            </a:r>
            <a:r>
              <a:rPr lang="pl-PL" sz="2400" dirty="0"/>
              <a:t> służy wyłącznie do </a:t>
            </a:r>
            <a:r>
              <a:rPr lang="pl-PL" sz="2400" b="1" dirty="0"/>
              <a:t>tworzenia</a:t>
            </a:r>
            <a:r>
              <a:rPr lang="pl-PL" sz="2400" dirty="0"/>
              <a:t> i </a:t>
            </a:r>
            <a:r>
              <a:rPr lang="pl-PL" sz="2400" b="1" dirty="0"/>
              <a:t>zapisywania</a:t>
            </a:r>
            <a:r>
              <a:rPr lang="pl-PL" sz="2400" dirty="0"/>
              <a:t> nowych plików .</a:t>
            </a:r>
            <a:r>
              <a:rPr lang="pl-PL" sz="2400" dirty="0" err="1"/>
              <a:t>xlsx</a:t>
            </a:r>
            <a:r>
              <a:rPr lang="pl-PL" sz="2400" dirty="0"/>
              <a:t>, </a:t>
            </a:r>
            <a:r>
              <a:rPr lang="pl-PL" sz="2400" u="sng" dirty="0"/>
              <a:t>nie</a:t>
            </a:r>
            <a:r>
              <a:rPr lang="pl-PL" sz="2400" dirty="0"/>
              <a:t> </a:t>
            </a:r>
            <a:r>
              <a:rPr lang="pl-PL" sz="2400" u="sng" dirty="0"/>
              <a:t>wspiera</a:t>
            </a:r>
            <a:r>
              <a:rPr lang="pl-PL" sz="2400" dirty="0"/>
              <a:t> odczytu ani modyfikacji istniejących plików.</a:t>
            </a:r>
          </a:p>
        </p:txBody>
      </p:sp>
    </p:spTree>
    <p:extLst>
      <p:ext uri="{BB962C8B-B14F-4D97-AF65-F5344CB8AC3E}">
        <p14:creationId xmlns:p14="http://schemas.microsoft.com/office/powerpoint/2010/main" val="431254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Czcionka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324957-95EE-6D3E-3948-090D1F77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75" y="2492896"/>
            <a:ext cx="54414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Kolory tła i obramowania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DA6EE17-1CEA-70CF-4B04-F22F04C2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3" y="2708920"/>
            <a:ext cx="7812194" cy="34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98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Wyrównanie tekstu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92BBC1A-4B83-253E-6C98-176BADE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31" y="2806075"/>
            <a:ext cx="7746338" cy="32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59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sz="2400" dirty="0"/>
              <a:t>Ustawianie szerokości kolumn i wysokości wierszy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3BB34-9185-991B-651F-D19DA5C8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3" y="2585048"/>
            <a:ext cx="8035193" cy="27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46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Stylizowanie w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):</a:t>
            </a:r>
          </a:p>
          <a:p>
            <a:pPr marL="0" indent="0" algn="ctr">
              <a:buNone/>
            </a:pPr>
            <a:r>
              <a:rPr lang="pl-PL" dirty="0"/>
              <a:t>Zapisujemy plik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EF83EB-407D-4AFB-3276-D5C65C7D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348" y="3043610"/>
            <a:ext cx="8455303" cy="149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9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 err="1"/>
              <a:t>xlrd</a:t>
            </a:r>
            <a:r>
              <a:rPr lang="pl-PL" sz="2400" dirty="0"/>
              <a:t> (dla plików .xls):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służy tylko do odczytywania danych z plików Excel w formacie .xls. </a:t>
            </a:r>
            <a:r>
              <a:rPr lang="pl-PL" sz="2400" dirty="0" err="1"/>
              <a:t>xlrd</a:t>
            </a:r>
            <a:r>
              <a:rPr lang="pl-PL" sz="2400" dirty="0"/>
              <a:t> nie ma możliwości dodawania lub modyfikowania danych, a co za tym idzie, nie można stosować stylizowania komórek w tej bibliotece.</a:t>
            </a:r>
          </a:p>
          <a:p>
            <a:pPr marL="0" indent="0" algn="just">
              <a:buNone/>
            </a:pPr>
            <a:r>
              <a:rPr lang="pl-PL" sz="2400" dirty="0"/>
              <a:t>Jeśli chcesz stylizować komórki w plikach .xls, musisz użyć </a:t>
            </a:r>
            <a:r>
              <a:rPr lang="pl-PL" sz="2400" dirty="0" err="1"/>
              <a:t>xlwt</a:t>
            </a:r>
            <a:r>
              <a:rPr lang="pl-PL" sz="2400" dirty="0"/>
              <a:t> (do zapisu plików .xls).</a:t>
            </a:r>
          </a:p>
          <a:p>
            <a:pPr marL="0" indent="0" algn="just">
              <a:buNone/>
            </a:pPr>
            <a:r>
              <a:rPr lang="pl-PL" sz="2400" dirty="0"/>
              <a:t>Podsumowując, </a:t>
            </a:r>
            <a:r>
              <a:rPr lang="pl-PL" sz="2400" dirty="0" err="1"/>
              <a:t>xlrd</a:t>
            </a:r>
            <a:r>
              <a:rPr lang="pl-PL" sz="2400" dirty="0"/>
              <a:t> nie obsługuje stylizowania komórek. Jego głównym zadaniem jest odczyt danych.</a:t>
            </a:r>
          </a:p>
        </p:txBody>
      </p:sp>
      <p:pic>
        <p:nvPicPr>
          <p:cNvPr id="3" name="Grafika 2" descr="Wykrzyknik">
            <a:extLst>
              <a:ext uri="{FF2B5EF4-FFF2-40B4-BE49-F238E27FC236}">
                <a16:creationId xmlns:a16="http://schemas.microsoft.com/office/drawing/2014/main" id="{A1976EDF-4D36-8619-240F-5D80F043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964" y="196448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79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9FBE1-11FA-9058-F285-049156C8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7" y="2676884"/>
            <a:ext cx="9493045" cy="22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59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  <a:endParaRPr lang="pl-PL" sz="2400" dirty="0"/>
          </a:p>
          <a:p>
            <a:r>
              <a:rPr lang="pl-PL" sz="2400" b="1" dirty="0" err="1"/>
              <a:t>openpyxl</a:t>
            </a:r>
            <a:r>
              <a:rPr lang="pl-PL" sz="2400" dirty="0"/>
              <a:t>: Obsługuje pełne stylizowanie (czcionki, kolory, obramowania, wyrównanie) w plikach .</a:t>
            </a:r>
            <a:r>
              <a:rPr lang="pl-PL" sz="2400" dirty="0" err="1"/>
              <a:t>xlsx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r>
              <a:rPr lang="pl-PL" sz="2400" b="1" dirty="0" err="1"/>
              <a:t>xlsxwriter</a:t>
            </a:r>
            <a:r>
              <a:rPr lang="pl-PL" sz="2400" dirty="0"/>
              <a:t>: Obsługuje stylizowanie w plikach .</a:t>
            </a:r>
            <a:r>
              <a:rPr lang="pl-PL" sz="2400" dirty="0" err="1"/>
              <a:t>xlsx</a:t>
            </a:r>
            <a:r>
              <a:rPr lang="pl-PL" sz="2400" dirty="0"/>
              <a:t>, ale tylko dla nowo tworzonych plików.</a:t>
            </a:r>
          </a:p>
          <a:p>
            <a:endParaRPr lang="pl-PL" sz="2400" dirty="0"/>
          </a:p>
          <a:p>
            <a:r>
              <a:rPr lang="pl-PL" sz="2400" b="1" dirty="0" err="1"/>
              <a:t>xlrd</a:t>
            </a:r>
            <a:r>
              <a:rPr lang="pl-PL" sz="2400" dirty="0"/>
              <a:t>: Służy tylko do odczytu plików .xls i nie obsługuje stylizowania.</a:t>
            </a:r>
          </a:p>
          <a:p>
            <a:endParaRPr lang="pl-PL" sz="2400" dirty="0"/>
          </a:p>
          <a:p>
            <a:r>
              <a:rPr lang="pl-PL" sz="2400" b="1" dirty="0" err="1"/>
              <a:t>xlwt</a:t>
            </a:r>
            <a:r>
              <a:rPr lang="pl-PL" sz="2400" dirty="0"/>
              <a:t>: Obsługuje stylizowanie, ale tylko dla plików .xls, z ograniczonymi możliwościami w porównaniu do </a:t>
            </a:r>
            <a:r>
              <a:rPr lang="pl-PL" sz="2400" dirty="0" err="1"/>
              <a:t>openpyxl</a:t>
            </a:r>
            <a:r>
              <a:rPr lang="pl-PL" sz="2400" dirty="0"/>
              <a:t> i </a:t>
            </a:r>
            <a:r>
              <a:rPr lang="pl-PL" sz="2400" dirty="0" err="1"/>
              <a:t>xlsxwriter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1712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stylizowania w różnych bibliotekach: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 zależności od formatu pliku i tego, czy chcesz tworzyć, modyfikować, czy tylko odczytywać dane, wybór odpowiedniej biblioteki ma kluczowe znaczenie.</a:t>
            </a:r>
          </a:p>
          <a:p>
            <a:pPr marL="0" indent="0" algn="just">
              <a:buNone/>
            </a:pPr>
            <a:r>
              <a:rPr lang="pl-PL" sz="2400" dirty="0"/>
              <a:t>Jeśli zależy nam na bogatym stylizowaniu, korzystanie z </a:t>
            </a:r>
            <a:r>
              <a:rPr lang="pl-PL" sz="2400" dirty="0" err="1"/>
              <a:t>openpyxl</a:t>
            </a:r>
            <a:r>
              <a:rPr lang="pl-PL" sz="2400" dirty="0"/>
              <a:t> będzie korzystne dla plików .</a:t>
            </a:r>
            <a:r>
              <a:rPr lang="pl-PL" sz="2400" dirty="0" err="1"/>
              <a:t>xlsx</a:t>
            </a:r>
            <a:r>
              <a:rPr lang="pl-PL" sz="2400" dirty="0"/>
              <a:t>, a z </a:t>
            </a:r>
            <a:r>
              <a:rPr lang="pl-PL" sz="2400" dirty="0" err="1"/>
              <a:t>xlwt</a:t>
            </a:r>
            <a:r>
              <a:rPr lang="pl-PL" sz="2400" dirty="0"/>
              <a:t> dla plików .xls.</a:t>
            </a:r>
          </a:p>
        </p:txBody>
      </p:sp>
    </p:spTree>
    <p:extLst>
      <p:ext uri="{BB962C8B-B14F-4D97-AF65-F5344CB8AC3E}">
        <p14:creationId xmlns:p14="http://schemas.microsoft.com/office/powerpoint/2010/main" val="40847719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Wykresy:</a:t>
            </a:r>
            <a:endParaRPr lang="pl-PL" sz="2400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66E1EB7-70F8-73D3-B3EE-5FC6E1BE724B}"/>
              </a:ext>
            </a:extLst>
          </p:cNvPr>
          <p:cNvSpPr/>
          <p:nvPr/>
        </p:nvSpPr>
        <p:spPr>
          <a:xfrm>
            <a:off x="3899398" y="2828835"/>
            <a:ext cx="43932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Grafika 3" descr="Wykres słupkowy z trendem wzrostowym">
            <a:extLst>
              <a:ext uri="{FF2B5EF4-FFF2-40B4-BE49-F238E27FC236}">
                <a16:creationId xmlns:a16="http://schemas.microsoft.com/office/drawing/2014/main" id="{BE375803-5A26-DD7C-4540-4DD29D43F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3872" y="378904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1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Tworzenie wykresów w plikach Excel przy użyciu pakietów: </a:t>
            </a:r>
            <a:r>
              <a:rPr lang="pl-PL" sz="2400" dirty="0" err="1"/>
              <a:t>openpyxl</a:t>
            </a:r>
            <a:r>
              <a:rPr lang="pl-PL" sz="2400" dirty="0"/>
              <a:t>, </a:t>
            </a:r>
            <a:r>
              <a:rPr lang="pl-PL" sz="2400" dirty="0" err="1"/>
              <a:t>xlwt</a:t>
            </a:r>
            <a:r>
              <a:rPr lang="pl-PL" sz="2400" dirty="0"/>
              <a:t>, </a:t>
            </a:r>
            <a:r>
              <a:rPr lang="pl-PL" sz="2400" dirty="0" err="1"/>
              <a:t>xlsxwriter</a:t>
            </a:r>
            <a:r>
              <a:rPr lang="pl-PL" sz="2400" dirty="0"/>
              <a:t>, oraz </a:t>
            </a:r>
            <a:r>
              <a:rPr lang="pl-PL" sz="2400" dirty="0" err="1"/>
              <a:t>xlrd</a:t>
            </a:r>
            <a:r>
              <a:rPr lang="pl-PL" sz="2400" dirty="0"/>
              <a:t>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Warto jednak zaznaczyć, że </a:t>
            </a:r>
            <a:r>
              <a:rPr lang="pl-PL" sz="2400" dirty="0" err="1"/>
              <a:t>xlrd</a:t>
            </a:r>
            <a:r>
              <a:rPr lang="pl-PL" sz="2400" dirty="0"/>
              <a:t> i </a:t>
            </a:r>
            <a:r>
              <a:rPr lang="pl-PL" sz="2400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Pakiety, które pozwalają na tworzenie wykresów, to </a:t>
            </a:r>
            <a:r>
              <a:rPr lang="pl-PL" sz="2400" dirty="0" err="1"/>
              <a:t>openpyxl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 oraz </a:t>
            </a:r>
            <a:r>
              <a:rPr lang="pl-PL" sz="2400" dirty="0" err="1"/>
              <a:t>xlsxwriter</a:t>
            </a:r>
            <a:r>
              <a:rPr lang="pl-PL" sz="2400" dirty="0"/>
              <a:t> (dla plików .</a:t>
            </a:r>
            <a:r>
              <a:rPr lang="pl-PL" sz="2400" dirty="0" err="1"/>
              <a:t>xlsx</a:t>
            </a:r>
            <a:r>
              <a:rPr lang="pl-PL" sz="2400" dirty="0"/>
              <a:t>).</a:t>
            </a:r>
          </a:p>
        </p:txBody>
      </p:sp>
      <p:pic>
        <p:nvPicPr>
          <p:cNvPr id="5" name="Grafika 4" descr="Wykrzyknik">
            <a:extLst>
              <a:ext uri="{FF2B5EF4-FFF2-40B4-BE49-F238E27FC236}">
                <a16:creationId xmlns:a16="http://schemas.microsoft.com/office/drawing/2014/main" id="{CA5CC5E0-8603-5CCC-D625-D1E7F030F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496" y="3356992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Tworzymy dane </a:t>
            </a:r>
            <a:r>
              <a:rPr lang="pl-PL" dirty="0"/>
              <a:t>i zapisujemy je do pliku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2B93E5E-9578-C3E7-57CD-68E3CBE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7" y="2564904"/>
            <a:ext cx="4977885" cy="42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85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słupkowy (Bar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BEC5E8-B851-A1DE-6181-9E63EEC1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55" y="2560302"/>
            <a:ext cx="5808489" cy="38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7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  <a:endParaRPr lang="pl-PL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C241EA2-06B1-0C51-E812-330FF524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8" y="2492896"/>
            <a:ext cx="6694704" cy="4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openpyxl</a:t>
            </a:r>
            <a:r>
              <a:rPr lang="pl-PL" sz="2400" dirty="0"/>
              <a:t>:</a:t>
            </a:r>
            <a:endParaRPr lang="pl-PL" dirty="0"/>
          </a:p>
          <a:p>
            <a:pPr marL="0" indent="0" algn="ctr">
              <a:buNone/>
            </a:pPr>
            <a:r>
              <a:rPr lang="pl-PL" sz="2400" dirty="0"/>
              <a:t>Wykres kołowy (Pie chart)</a:t>
            </a:r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9A486B-00F2-985D-0C39-AFB5269B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97" y="2636912"/>
            <a:ext cx="6239405" cy="40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68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 err="1"/>
              <a:t>xlsxwriter</a:t>
            </a:r>
            <a:r>
              <a:rPr lang="pl-PL" sz="2400" dirty="0"/>
              <a:t> obsługuje różne typy wykresów, podobnie jak </a:t>
            </a:r>
            <a:r>
              <a:rPr lang="pl-PL" sz="2400" dirty="0" err="1"/>
              <a:t>openpyxl</a:t>
            </a:r>
            <a:r>
              <a:rPr lang="pl-PL" sz="2400" dirty="0"/>
              <a:t>, ale jest przeznaczony do </a:t>
            </a:r>
            <a:r>
              <a:rPr lang="pl-PL" sz="2400" b="1" dirty="0"/>
              <a:t>tworzenia</a:t>
            </a:r>
            <a:r>
              <a:rPr lang="pl-PL" sz="2400" dirty="0"/>
              <a:t> nowych plików Excel.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F624D4C-2227-0B4C-2A61-51504C4C0D06}"/>
              </a:ext>
            </a:extLst>
          </p:cNvPr>
          <p:cNvSpPr/>
          <p:nvPr/>
        </p:nvSpPr>
        <p:spPr>
          <a:xfrm>
            <a:off x="3971764" y="4265220"/>
            <a:ext cx="42484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397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8F39F-6139-9249-C3BD-DE5FED88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74" y="2708920"/>
            <a:ext cx="6078651" cy="36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4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Słupkowy (Bar Chart)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44D617-F8DD-78CA-69BA-4D21C836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28" y="2648597"/>
            <a:ext cx="7136344" cy="34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58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liniowy (Line chart)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3F0B35B-0E26-BEBC-3A97-7B85BB0F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77" y="2698126"/>
            <a:ext cx="6970046" cy="3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9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sz="2400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Wykres kołowy (Pie chart)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7A65263-A123-7B56-627D-4C6C263D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03" y="2551071"/>
            <a:ext cx="7304393" cy="35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08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b="1" dirty="0" err="1"/>
              <a:t>xlrd</a:t>
            </a:r>
            <a:r>
              <a:rPr lang="pl-PL" dirty="0"/>
              <a:t> i </a:t>
            </a:r>
            <a:r>
              <a:rPr lang="pl-PL" b="1" dirty="0" err="1"/>
              <a:t>xlwt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xlrd</a:t>
            </a:r>
            <a:r>
              <a:rPr lang="pl-PL" sz="2400" dirty="0"/>
              <a:t> oraz </a:t>
            </a:r>
            <a:r>
              <a:rPr lang="pl-PL" sz="2400" b="1" dirty="0" err="1"/>
              <a:t>xlwt</a:t>
            </a:r>
            <a:r>
              <a:rPr lang="pl-PL" sz="2400" dirty="0"/>
              <a:t> nie obsługują tworzenia wykresów.</a:t>
            </a:r>
          </a:p>
          <a:p>
            <a:pPr marL="0" indent="0" algn="just">
              <a:buNone/>
            </a:pPr>
            <a:r>
              <a:rPr lang="pl-PL" sz="2400" dirty="0" err="1"/>
              <a:t>xlrd</a:t>
            </a:r>
            <a:r>
              <a:rPr lang="pl-PL" sz="2400" dirty="0"/>
              <a:t> jest wykorzystywany wyłącznie do odczytu danych z plików .xls, natomiast </a:t>
            </a:r>
            <a:r>
              <a:rPr lang="pl-PL" sz="2400" dirty="0" err="1"/>
              <a:t>xlwt</a:t>
            </a:r>
            <a:r>
              <a:rPr lang="pl-PL" sz="2400" dirty="0"/>
              <a:t> służy do zapisywania danych w plikach .xls, ale nie wspiera wykresów.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77684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  <a:r>
              <a:rPr lang="pl-PL" sz="2400" dirty="0"/>
              <a:t>:</a:t>
            </a:r>
          </a:p>
          <a:p>
            <a:pPr algn="just"/>
            <a:r>
              <a:rPr lang="pl-PL" sz="2400" b="1" dirty="0" err="1"/>
              <a:t>openpyxl</a:t>
            </a:r>
            <a:r>
              <a:rPr lang="pl-PL" sz="2400" dirty="0"/>
              <a:t>: Obsługuje tworzenie wykresów słupkowych, liniowych, kołowych, itp., w plikach .</a:t>
            </a:r>
            <a:r>
              <a:rPr lang="pl-PL" sz="2400" dirty="0" err="1"/>
              <a:t>xlsx</a:t>
            </a:r>
            <a:r>
              <a:rPr lang="pl-PL" sz="2400" dirty="0"/>
              <a:t>. Oferuje pełne wsparcie dla edycji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xlsxwriter</a:t>
            </a:r>
            <a:r>
              <a:rPr lang="pl-PL" sz="2400" dirty="0"/>
              <a:t>: Również obsługuje szeroki zakres wykresów (słupkowe, liniowe, kołowe itp.), ale może działać tylko z nowo tworzonymi plikami .</a:t>
            </a:r>
            <a:r>
              <a:rPr lang="pl-PL" sz="2400" dirty="0" err="1"/>
              <a:t>xlsx</a:t>
            </a:r>
            <a:r>
              <a:rPr lang="pl-PL" sz="2400" dirty="0"/>
              <a:t>. Nie obsługuje modyfikacji istniejących plików.</a:t>
            </a:r>
          </a:p>
          <a:p>
            <a:pPr algn="just"/>
            <a:endParaRPr lang="pl-PL" sz="2400" dirty="0"/>
          </a:p>
          <a:p>
            <a:pPr algn="just"/>
            <a:r>
              <a:rPr lang="pl-PL" sz="2400" b="1" dirty="0" err="1"/>
              <a:t>xlrd</a:t>
            </a:r>
            <a:r>
              <a:rPr lang="pl-PL" sz="2400" dirty="0"/>
              <a:t> i </a:t>
            </a:r>
            <a:r>
              <a:rPr lang="pl-PL" sz="2400" b="1" dirty="0" err="1"/>
              <a:t>xlwt</a:t>
            </a:r>
            <a:r>
              <a:rPr lang="pl-PL" sz="2400" dirty="0"/>
              <a:t>: Nie obsługują tworzenia wykresów, a ich użycie ogranicza się odpowiednio do odczytu i zapisu plików .xls.</a:t>
            </a:r>
          </a:p>
        </p:txBody>
      </p:sp>
    </p:spTree>
    <p:extLst>
      <p:ext uri="{BB962C8B-B14F-4D97-AF65-F5344CB8AC3E}">
        <p14:creationId xmlns:p14="http://schemas.microsoft.com/office/powerpoint/2010/main" val="7240824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Oprócz wykresów słupkowych, liniowych i kołowych, które są najpopularniejsze, istnieje wiele innych typów wykresów, które możemy stworzyć.</a:t>
            </a: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DAC4AAB-5DFC-0BF4-238B-F8A28D7C25DB}"/>
              </a:ext>
            </a:extLst>
          </p:cNvPr>
          <p:cNvSpPr/>
          <p:nvPr/>
        </p:nvSpPr>
        <p:spPr>
          <a:xfrm>
            <a:off x="3035660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wykresy c.d. 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Grafika 4" descr="Wykres słupkowy z trendem wzrostowym">
            <a:extLst>
              <a:ext uri="{FF2B5EF4-FFF2-40B4-BE49-F238E27FC236}">
                <a16:creationId xmlns:a16="http://schemas.microsoft.com/office/drawing/2014/main" id="{EEA886CA-BB61-E4E2-AAB1-FBA40B74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0194" y="4317197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525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dirty="0"/>
              <a:t>Tworzymy dane</a:t>
            </a:r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3F4FF5D-ECA0-15D1-72D1-B6489C2B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76" y="2503756"/>
            <a:ext cx="4697847" cy="39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22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punktowy, znany również jako wykres XY, używany jest do prezentowania zależności między dwoma zmiennymi.</a:t>
            </a:r>
          </a:p>
          <a:p>
            <a:pPr marL="0" indent="0" algn="ctr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6407361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FA54D1-18FF-B0A5-D3EE-25A8F81F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23" y="2492896"/>
            <a:ext cx="5382154" cy="41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73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obszarowy jest używany do przedstawiania trendów w wartościach liczbowych w czasie, podobnie jak wykres liniowy, ale z wypełnionym obszarem.</a:t>
            </a:r>
          </a:p>
        </p:txBody>
      </p:sp>
    </p:spTree>
    <p:extLst>
      <p:ext uri="{BB962C8B-B14F-4D97-AF65-F5344CB8AC3E}">
        <p14:creationId xmlns:p14="http://schemas.microsoft.com/office/powerpoint/2010/main" val="133300610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obszarowy (</a:t>
            </a:r>
            <a:r>
              <a:rPr lang="pl-PL" sz="2400" dirty="0" err="1"/>
              <a:t>AreaChart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2C4BA5B-8AB3-D0D2-E848-E0F22EEA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80" y="2499229"/>
            <a:ext cx="4829840" cy="42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59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radarowy jest używany do porównywania wielowymiarowych danych.</a:t>
            </a:r>
          </a:p>
        </p:txBody>
      </p:sp>
    </p:spTree>
    <p:extLst>
      <p:ext uri="{BB962C8B-B14F-4D97-AF65-F5344CB8AC3E}">
        <p14:creationId xmlns:p14="http://schemas.microsoft.com/office/powerpoint/2010/main" val="16660592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05BC-37A0-8103-402F-D6D8F306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94"/>
          <a:stretch/>
        </p:blipFill>
        <p:spPr>
          <a:xfrm>
            <a:off x="3777692" y="2636911"/>
            <a:ext cx="4636616" cy="40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83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  <a:p>
            <a:pPr marL="0" indent="0" algn="ctr">
              <a:buNone/>
            </a:pPr>
            <a:r>
              <a:rPr lang="pl-PL" sz="2400" dirty="0"/>
              <a:t>Wykres słupkowy skumulowany pozwala na przedstawienie danych jako części całości w słupkach.</a:t>
            </a:r>
          </a:p>
        </p:txBody>
      </p:sp>
    </p:spTree>
    <p:extLst>
      <p:ext uri="{BB962C8B-B14F-4D97-AF65-F5344CB8AC3E}">
        <p14:creationId xmlns:p14="http://schemas.microsoft.com/office/powerpoint/2010/main" val="66980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openpyxl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słupkowy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A28A767-2537-2946-1803-1FABE004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55" y="2473491"/>
            <a:ext cx="5598489" cy="42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6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endParaRPr lang="pl-PL" sz="2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7C50597-B70B-D208-02AB-A92C33B37A14}"/>
              </a:ext>
            </a:extLst>
          </p:cNvPr>
          <p:cNvSpPr/>
          <p:nvPr/>
        </p:nvSpPr>
        <p:spPr>
          <a:xfrm>
            <a:off x="3359338" y="3370709"/>
            <a:ext cx="54733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7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xlsxwriter</a:t>
            </a:r>
            <a:endParaRPr lang="pl-PL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274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Tworzymy dane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76D8F7-8607-92C4-581D-D54B2380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4" y="2564904"/>
            <a:ext cx="4515492" cy="38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88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punktowy (</a:t>
            </a:r>
            <a:r>
              <a:rPr lang="pl-PL" sz="2400" dirty="0" err="1"/>
              <a:t>ScatterChart</a:t>
            </a:r>
            <a:r>
              <a:rPr lang="pl-PL" sz="2400" dirty="0"/>
              <a:t>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3218B5-FF2D-A303-F58E-836D508A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72" y="2708920"/>
            <a:ext cx="5387056" cy="36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43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radarowy (</a:t>
            </a:r>
            <a:r>
              <a:rPr lang="pl-PL" sz="2400" dirty="0" err="1"/>
              <a:t>RadarChart</a:t>
            </a:r>
            <a:r>
              <a:rPr lang="pl-PL" sz="2400" dirty="0"/>
              <a:t>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67F8D00-C85E-4857-5D99-536CB109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53" y="2636912"/>
            <a:ext cx="6096094" cy="40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69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Wykresy w </a:t>
            </a:r>
            <a:r>
              <a:rPr lang="pl-PL" dirty="0" err="1"/>
              <a:t>xlsxwriter</a:t>
            </a:r>
            <a:r>
              <a:rPr lang="pl-PL" sz="2400" dirty="0"/>
              <a:t>:</a:t>
            </a:r>
          </a:p>
          <a:p>
            <a:pPr marL="0" indent="0" algn="ctr">
              <a:buNone/>
            </a:pPr>
            <a:r>
              <a:rPr lang="pl-PL" sz="2400" dirty="0"/>
              <a:t>Wykres skumulowany (</a:t>
            </a:r>
            <a:r>
              <a:rPr lang="pl-PL" sz="2400" dirty="0" err="1"/>
              <a:t>StackedBarChart</a:t>
            </a:r>
            <a:r>
              <a:rPr lang="pl-PL" sz="2400" dirty="0"/>
              <a:t>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2050DC0-F576-D859-05E8-AC09BFE1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8" y="2550834"/>
            <a:ext cx="6389003" cy="39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94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sz="2400" dirty="0"/>
              <a:t>Zarówno </a:t>
            </a:r>
            <a:r>
              <a:rPr lang="pl-PL" sz="2400" dirty="0" err="1"/>
              <a:t>openpyxl</a:t>
            </a:r>
            <a:r>
              <a:rPr lang="pl-PL" sz="2400" dirty="0"/>
              <a:t>, jak i </a:t>
            </a:r>
            <a:r>
              <a:rPr lang="pl-PL" sz="2400" dirty="0" err="1"/>
              <a:t>xlsxwriter</a:t>
            </a:r>
            <a:r>
              <a:rPr lang="pl-PL" sz="2400" dirty="0"/>
              <a:t> obsługują szeroki zakres wykresów:</a:t>
            </a:r>
          </a:p>
          <a:p>
            <a:pPr marL="0" indent="0" algn="just">
              <a:buNone/>
            </a:pPr>
            <a:r>
              <a:rPr lang="pl-PL" sz="2400" b="1" dirty="0" err="1"/>
              <a:t>openpyxl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obszarowe (</a:t>
            </a:r>
            <a:r>
              <a:rPr lang="pl-PL" sz="2400" dirty="0" err="1"/>
              <a:t>Area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  <a:p>
            <a:pPr algn="just"/>
            <a:endParaRPr lang="pl-PL" sz="2400" dirty="0"/>
          </a:p>
          <a:p>
            <a:pPr marL="0" indent="0" algn="just">
              <a:buNone/>
            </a:pPr>
            <a:r>
              <a:rPr lang="pl-PL" sz="2400" b="1" dirty="0" err="1"/>
              <a:t>xlsxwriter</a:t>
            </a:r>
            <a:r>
              <a:rPr lang="pl-PL" sz="2400" b="1" dirty="0"/>
              <a:t>:</a:t>
            </a:r>
          </a:p>
          <a:p>
            <a:pPr algn="just"/>
            <a:r>
              <a:rPr lang="pl-PL" sz="2400" dirty="0"/>
              <a:t>Wykresy słupkowe, liniowe, kołowe.</a:t>
            </a:r>
          </a:p>
          <a:p>
            <a:pPr algn="just"/>
            <a:r>
              <a:rPr lang="pl-PL" sz="2400" dirty="0"/>
              <a:t>Wykresy punktowe (</a:t>
            </a:r>
            <a:r>
              <a:rPr lang="pl-PL" sz="2400" dirty="0" err="1"/>
              <a:t>Scatter</a:t>
            </a:r>
            <a:r>
              <a:rPr lang="pl-PL" sz="2400" dirty="0"/>
              <a:t>), radarowe (Radar), skumulowane słupkowe (</a:t>
            </a:r>
            <a:r>
              <a:rPr lang="pl-PL" sz="2400" dirty="0" err="1"/>
              <a:t>StackedBar</a:t>
            </a:r>
            <a:r>
              <a:rPr lang="pl-PL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0755512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ctr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Oba pakiety </a:t>
            </a:r>
            <a:r>
              <a:rPr lang="pl-PL" sz="2400" dirty="0" err="1"/>
              <a:t>openpyxl</a:t>
            </a:r>
            <a:r>
              <a:rPr lang="pl-PL" sz="2400" dirty="0"/>
              <a:t> oraz </a:t>
            </a:r>
            <a:r>
              <a:rPr lang="pl-PL" sz="2400" dirty="0" err="1"/>
              <a:t>xlsxwriter</a:t>
            </a:r>
            <a:r>
              <a:rPr lang="pl-PL" sz="2400" dirty="0"/>
              <a:t> są bardzo elastyczne i pozwalają na tworzenie zaawansowanych wizualizacji w plikach Excel.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dirty="0"/>
              <a:t>Należy pamiętać że, pakiety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: Nie obsługują tworzenia wykresów, a ich użycie ogranicza się odpowiednio do odczytu i zapisu plików .xls.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7756185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dirty="0"/>
              <a:t>Formatowanie komórek. Tworzenie i modyfikowanie wykresów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0279238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0" y="3427729"/>
            <a:ext cx="10580080" cy="18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</a:t>
            </a:r>
            <a:r>
              <a:rPr lang="pl-PL"/>
              <a:t>Excel.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3789040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4"/>
          <a:stretch/>
        </p:blipFill>
        <p:spPr>
          <a:xfrm>
            <a:off x="4313599" y="378904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457200" lvl="2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640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6360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42088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just">
              <a:buNone/>
            </a:pPr>
            <a:r>
              <a:rPr lang="pl-PL" dirty="0"/>
              <a:t>Funkcje data i czas:</a:t>
            </a:r>
          </a:p>
          <a:p>
            <a:pPr lvl="1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630986" cy="2129907"/>
          </a:xfrm>
        </p:spPr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pracy z MS Excel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Automatyzuj codzienną pracę z plikami Excel z wykorzystaniem </a:t>
            </a:r>
            <a:r>
              <a:rPr lang="pl-PL" dirty="0" err="1"/>
              <a:t>Pythona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3312606" y="2068978"/>
            <a:ext cx="5566788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3308105" y="2281577"/>
            <a:ext cx="5575789" cy="30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395785" y="3275737"/>
            <a:ext cx="3400430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4040047" y="3531418"/>
            <a:ext cx="4111906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Prezentacja pakietów używanych do pracy z plikami Excela - Wstęp: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pandas</a:t>
            </a:r>
            <a:r>
              <a:rPr lang="pl-PL" dirty="0"/>
              <a:t>: wszechstronna biblioteka do manipulacji danymi.</a:t>
            </a:r>
          </a:p>
          <a:p>
            <a:pPr algn="just"/>
            <a:r>
              <a:rPr lang="pl-PL" dirty="0" err="1"/>
              <a:t>openpyxl</a:t>
            </a:r>
            <a:r>
              <a:rPr lang="pl-PL" dirty="0"/>
              <a:t>: pakiet do pracy z plikami Excel w formacie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xlsxwriter</a:t>
            </a:r>
            <a:r>
              <a:rPr lang="pl-PL" dirty="0"/>
              <a:t>: biblioteka do tworzenia nowych plików Excel z rozbudowanymi opcjami formatowania.</a:t>
            </a:r>
          </a:p>
          <a:p>
            <a:pPr algn="just"/>
            <a:r>
              <a:rPr lang="pl-PL" dirty="0" err="1"/>
              <a:t>xlrd</a:t>
            </a:r>
            <a:r>
              <a:rPr lang="pl-PL" dirty="0"/>
              <a:t>: pakiet do odczytu plików Excel w formacie xls i </a:t>
            </a:r>
            <a:r>
              <a:rPr lang="pl-PL" dirty="0" err="1"/>
              <a:t>xlsx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xlwt</a:t>
            </a:r>
            <a:r>
              <a:rPr lang="pl-PL" dirty="0"/>
              <a:t>: biblioteka do tworzenia nowych plików Excel w formacie xls.</a:t>
            </a:r>
          </a:p>
          <a:p>
            <a:pPr algn="just"/>
            <a:r>
              <a:rPr lang="pl-PL" dirty="0" err="1"/>
              <a:t>xlutils</a:t>
            </a:r>
            <a:r>
              <a:rPr lang="pl-PL" dirty="0"/>
              <a:t>: narzędzia wspomagające dla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r>
              <a:rPr lang="pl-PL" dirty="0"/>
              <a:t>.</a:t>
            </a:r>
          </a:p>
          <a:p>
            <a:pPr algn="just"/>
            <a:r>
              <a:rPr lang="pl-PL" dirty="0" err="1"/>
              <a:t>pyexcel</a:t>
            </a:r>
            <a:r>
              <a:rPr lang="pl-PL" dirty="0"/>
              <a:t>: pakiet wspomagający pracę z różnymi formatami arkuszy kalkulacyjnych.</a:t>
            </a:r>
          </a:p>
        </p:txBody>
      </p:sp>
    </p:spTree>
    <p:extLst>
      <p:ext uri="{BB962C8B-B14F-4D97-AF65-F5344CB8AC3E}">
        <p14:creationId xmlns:p14="http://schemas.microsoft.com/office/powerpoint/2010/main" val="1009182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000" dirty="0"/>
              <a:t>Omówienie zalet i zastosowań każdego z pakietów:</a:t>
            </a:r>
          </a:p>
          <a:p>
            <a:pPr marL="0" indent="0" algn="just">
              <a:buNone/>
            </a:pPr>
            <a:endParaRPr lang="pl-PL" sz="2000" dirty="0"/>
          </a:p>
          <a:p>
            <a:pPr algn="just"/>
            <a:r>
              <a:rPr lang="pl-PL" sz="2000" dirty="0" err="1"/>
              <a:t>pandas</a:t>
            </a:r>
            <a:r>
              <a:rPr lang="pl-PL" sz="2000" dirty="0"/>
              <a:t>: łatwe wczytywanie, analizowanie i manipulowanie danymi; idealne do pracy z dużymi zbiorami danych.</a:t>
            </a:r>
          </a:p>
          <a:p>
            <a:pPr algn="just"/>
            <a:r>
              <a:rPr lang="pl-PL" sz="2000" dirty="0" err="1"/>
              <a:t>openpyxl</a:t>
            </a:r>
            <a:r>
              <a:rPr lang="pl-PL" sz="2000" dirty="0"/>
              <a:t>: obsługa plików </a:t>
            </a:r>
            <a:r>
              <a:rPr lang="pl-PL" sz="2000" dirty="0" err="1"/>
              <a:t>xlsx</a:t>
            </a:r>
            <a:r>
              <a:rPr lang="pl-PL" sz="2000" dirty="0"/>
              <a:t>, możliwość odczytu i zapisu, modyfikacja istniejących plików.</a:t>
            </a:r>
          </a:p>
          <a:p>
            <a:pPr algn="just"/>
            <a:r>
              <a:rPr lang="pl-PL" sz="2000" dirty="0" err="1"/>
              <a:t>xlsxwriter</a:t>
            </a:r>
            <a:r>
              <a:rPr lang="pl-PL" sz="2000" dirty="0"/>
              <a:t>: zaawansowane opcje formatowania, tworzenie wykresów, obsługa wielu arkuszy.</a:t>
            </a:r>
          </a:p>
          <a:p>
            <a:pPr algn="just"/>
            <a:r>
              <a:rPr lang="pl-PL" sz="2000" dirty="0" err="1"/>
              <a:t>xlrd</a:t>
            </a:r>
            <a:r>
              <a:rPr lang="pl-PL" sz="2000" dirty="0"/>
              <a:t>: szybki odczyt plików xls, obsługa starych formatów Excel.</a:t>
            </a:r>
          </a:p>
          <a:p>
            <a:pPr algn="just"/>
            <a:r>
              <a:rPr lang="pl-PL" sz="2000" dirty="0" err="1"/>
              <a:t>xlwt</a:t>
            </a:r>
            <a:r>
              <a:rPr lang="pl-PL" sz="2000" dirty="0"/>
              <a:t>: tworzenie plików xls, kompatybilność ze starszymi wersjami Excela.</a:t>
            </a:r>
          </a:p>
          <a:p>
            <a:pPr algn="just"/>
            <a:r>
              <a:rPr lang="pl-PL" sz="2000" dirty="0" err="1"/>
              <a:t>xlutils</a:t>
            </a:r>
            <a:r>
              <a:rPr lang="pl-PL" sz="2000" dirty="0"/>
              <a:t>: narzędzia do kopiowania, modyfikacji i porównywania arkuszy.</a:t>
            </a:r>
          </a:p>
          <a:p>
            <a:pPr algn="just"/>
            <a:r>
              <a:rPr lang="pl-PL" sz="2000" dirty="0" err="1"/>
              <a:t>pyexcel</a:t>
            </a:r>
            <a:r>
              <a:rPr lang="pl-PL" sz="2000" dirty="0"/>
              <a:t>: prostota i wszechstronność, obsługa różnych formatów arkuszy (</a:t>
            </a:r>
            <a:r>
              <a:rPr lang="pl-PL" sz="2000" dirty="0" err="1"/>
              <a:t>csv</a:t>
            </a:r>
            <a:r>
              <a:rPr lang="pl-PL" sz="2000" dirty="0"/>
              <a:t>, </a:t>
            </a:r>
            <a:r>
              <a:rPr lang="pl-PL" sz="2000" dirty="0" err="1"/>
              <a:t>ods</a:t>
            </a:r>
            <a:r>
              <a:rPr lang="pl-PL" sz="2000" dirty="0"/>
              <a:t>, xls, </a:t>
            </a:r>
            <a:r>
              <a:rPr lang="pl-PL" sz="2000" dirty="0" err="1"/>
              <a:t>xlsx</a:t>
            </a:r>
            <a:r>
              <a:rPr lang="pl-PL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86126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Instalacja pakietów: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Co należy zrobić aby zainstalować odpowiednie pakiety do przyszłej pracy?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96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Aby zainstalować odpowiednie pakiety należy wykorzystać pip, czyli – oficjalny oraz domyślny system zarządzania pakietami dla środowiska języka </a:t>
            </a:r>
            <a:r>
              <a:rPr lang="pl-PL" sz="2000" dirty="0" err="1"/>
              <a:t>Python</a:t>
            </a:r>
            <a:r>
              <a:rPr lang="pl-PL" sz="2000" dirty="0"/>
              <a:t>, korzystający z dedykowanego repozytorium pakietów o nazwie </a:t>
            </a:r>
            <a:r>
              <a:rPr lang="pl-PL" sz="2000" dirty="0" err="1"/>
              <a:t>Python</a:t>
            </a:r>
            <a:r>
              <a:rPr lang="pl-PL" sz="2000" dirty="0"/>
              <a:t> </a:t>
            </a:r>
            <a:r>
              <a:rPr lang="pl-PL" sz="2000" dirty="0" err="1"/>
              <a:t>Package</a:t>
            </a:r>
            <a:r>
              <a:rPr lang="pl-PL" sz="2000" dirty="0"/>
              <a:t> Index lub z innych zdalnych oraz lokalnych repozytoriów.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Kod:</a:t>
            </a:r>
          </a:p>
          <a:p>
            <a:pPr marL="0" indent="0" algn="ctr">
              <a:buNone/>
            </a:pPr>
            <a:r>
              <a:rPr lang="pl-PL" sz="2000" dirty="0"/>
              <a:t>!pip </a:t>
            </a:r>
            <a:r>
              <a:rPr lang="pl-PL" sz="2000" dirty="0" err="1"/>
              <a:t>install</a:t>
            </a:r>
            <a:r>
              <a:rPr lang="pl-PL" sz="2000" dirty="0"/>
              <a:t> </a:t>
            </a:r>
            <a:r>
              <a:rPr lang="pl-PL" sz="2000" dirty="0" err="1"/>
              <a:t>pandas</a:t>
            </a:r>
            <a:r>
              <a:rPr lang="pl-PL" sz="2000" dirty="0"/>
              <a:t> </a:t>
            </a:r>
            <a:r>
              <a:rPr lang="pl-PL" sz="2000" dirty="0" err="1"/>
              <a:t>openpyxl</a:t>
            </a:r>
            <a:r>
              <a:rPr lang="pl-PL" sz="2000" dirty="0"/>
              <a:t> </a:t>
            </a:r>
            <a:r>
              <a:rPr lang="pl-PL" sz="2000" dirty="0" err="1"/>
              <a:t>xlsxwriter</a:t>
            </a:r>
            <a:r>
              <a:rPr lang="pl-PL" sz="2000" dirty="0"/>
              <a:t> </a:t>
            </a:r>
            <a:r>
              <a:rPr lang="pl-PL" sz="2000" dirty="0" err="1"/>
              <a:t>xlrd</a:t>
            </a:r>
            <a:r>
              <a:rPr lang="pl-PL" sz="2000" dirty="0"/>
              <a:t> </a:t>
            </a:r>
            <a:r>
              <a:rPr lang="pl-PL" sz="2000" dirty="0" err="1"/>
              <a:t>xlwt</a:t>
            </a:r>
            <a:r>
              <a:rPr lang="pl-PL" sz="2000" dirty="0"/>
              <a:t> </a:t>
            </a:r>
            <a:r>
              <a:rPr lang="pl-PL" sz="2000" dirty="0" err="1"/>
              <a:t>xlutils</a:t>
            </a:r>
            <a:r>
              <a:rPr lang="pl-PL" sz="2000" dirty="0"/>
              <a:t> </a:t>
            </a:r>
            <a:r>
              <a:rPr lang="pl-PL" sz="2000" dirty="0" err="1"/>
              <a:t>pyexcel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6669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000" dirty="0"/>
              <a:t>Krótkie przykłady użycia każdego pakietu</a:t>
            </a:r>
          </a:p>
        </p:txBody>
      </p:sp>
    </p:spTree>
    <p:extLst>
      <p:ext uri="{BB962C8B-B14F-4D97-AF65-F5344CB8AC3E}">
        <p14:creationId xmlns:p14="http://schemas.microsoft.com/office/powerpoint/2010/main" val="123018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1: Wczytanie pliku Excel do </a:t>
            </a:r>
            <a:r>
              <a:rPr lang="pl-PL" dirty="0" err="1"/>
              <a:t>DataFrame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16B5C-85D8-46BC-A7D4-6B7F479F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30" y="2744924"/>
            <a:ext cx="502533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Przykład 2: Eksportowanie </a:t>
            </a:r>
            <a:r>
              <a:rPr lang="pl-PL" sz="2400" dirty="0" err="1"/>
              <a:t>DataFrame</a:t>
            </a:r>
            <a:r>
              <a:rPr lang="pl-PL" sz="2400" dirty="0"/>
              <a:t> do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76D86F-D799-8D4B-68B1-18A01A5C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56" y="2833302"/>
            <a:ext cx="5654688" cy="11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1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3: </a:t>
            </a:r>
            <a:r>
              <a:rPr lang="pl-PL" dirty="0" err="1"/>
              <a:t>Openpyxl</a:t>
            </a:r>
            <a:r>
              <a:rPr lang="pl-PL" dirty="0"/>
              <a:t>: Tworzenie nowego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DC456C8-49FA-D891-BEB8-B7FDFE9B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9" y="2342860"/>
            <a:ext cx="4646661" cy="2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6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4: </a:t>
            </a:r>
            <a:r>
              <a:rPr lang="pl-PL" dirty="0" err="1"/>
              <a:t>xlsxwriter</a:t>
            </a:r>
            <a:r>
              <a:rPr lang="pl-PL" dirty="0"/>
              <a:t>: Tworzenie nowego pliku Excel z formatowaniem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5E32779-8EEC-1386-F281-9ABAB2FD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3"/>
          <a:stretch/>
        </p:blipFill>
        <p:spPr>
          <a:xfrm>
            <a:off x="2173233" y="2239044"/>
            <a:ext cx="7845533" cy="30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6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5: </a:t>
            </a:r>
            <a:r>
              <a:rPr lang="pl-PL" dirty="0" err="1"/>
              <a:t>xlrd</a:t>
            </a:r>
            <a:r>
              <a:rPr lang="pl-PL" dirty="0"/>
              <a:t>: Odczytywanie danych z pliku Excel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44CB862-E5F7-2524-9B3E-41DCE81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81" y="2860909"/>
            <a:ext cx="4495437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12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6: </a:t>
            </a:r>
            <a:r>
              <a:rPr lang="pl-PL" dirty="0" err="1"/>
              <a:t>xlwt</a:t>
            </a:r>
            <a:r>
              <a:rPr lang="pl-PL" dirty="0"/>
              <a:t>: Tworzenie nowego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0BC0C68-8067-8AD4-3D82-9D54B526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57" y="2716698"/>
            <a:ext cx="4302285" cy="2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2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7: </a:t>
            </a:r>
            <a:r>
              <a:rPr lang="pl-PL" dirty="0" err="1"/>
              <a:t>xlutils</a:t>
            </a:r>
            <a:r>
              <a:rPr lang="pl-PL" dirty="0"/>
              <a:t>: Kopiowanie arkusza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A2E07C-4A46-9D04-21C9-3873466D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90" y="2369606"/>
            <a:ext cx="8313819" cy="2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8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8: </a:t>
            </a:r>
            <a:r>
              <a:rPr lang="pl-PL" dirty="0" err="1"/>
              <a:t>pyexcel</a:t>
            </a:r>
            <a:r>
              <a:rPr lang="pl-PL" dirty="0"/>
              <a:t>: Wczytywanie pliku Excel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7CD253-D57A-2290-31CD-7DBB8468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0" y="2686798"/>
            <a:ext cx="8858919" cy="14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Wprowadzenie do </a:t>
            </a:r>
            <a:r>
              <a:rPr lang="pl-PL" dirty="0" err="1"/>
              <a:t>Pythona</a:t>
            </a:r>
            <a:r>
              <a:rPr lang="pl-PL" dirty="0"/>
              <a:t> w kontekście pracy z plikami Excela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Wprowadzenie do programowania w </a:t>
            </a:r>
            <a:r>
              <a:rPr lang="pl-PL" dirty="0" err="1"/>
              <a:t>Pythonie</a:t>
            </a:r>
            <a:r>
              <a:rPr lang="pl-PL" dirty="0"/>
              <a:t>, praca z notatnikami </a:t>
            </a:r>
            <a:r>
              <a:rPr lang="pl-PL" dirty="0" err="1"/>
              <a:t>Jupyter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Praca z pakietami </a:t>
            </a:r>
            <a:r>
              <a:rPr lang="pl-PL" dirty="0" err="1"/>
              <a:t>openpyxl</a:t>
            </a:r>
            <a:r>
              <a:rPr lang="pl-PL" dirty="0"/>
              <a:t>, </a:t>
            </a:r>
            <a:r>
              <a:rPr lang="pl-PL" dirty="0" err="1"/>
              <a:t>xlsxwriter</a:t>
            </a:r>
            <a:r>
              <a:rPr lang="pl-PL" dirty="0"/>
              <a:t>, </a:t>
            </a:r>
            <a:r>
              <a:rPr lang="pl-PL" dirty="0" err="1"/>
              <a:t>xlrd</a:t>
            </a:r>
            <a:r>
              <a:rPr lang="pl-PL" dirty="0"/>
              <a:t> i </a:t>
            </a:r>
            <a:r>
              <a:rPr lang="pl-PL" dirty="0" err="1"/>
              <a:t>xlwt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9: </a:t>
            </a:r>
            <a:r>
              <a:rPr lang="pl-PL" dirty="0" err="1"/>
              <a:t>pyexcel</a:t>
            </a:r>
            <a:r>
              <a:rPr lang="pl-PL" dirty="0"/>
              <a:t>: Zapisanie pliku Excel ze stworzonego zakresu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4CBE9E5-294D-9936-5AD5-813FF784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63"/>
          <a:stretch/>
        </p:blipFill>
        <p:spPr>
          <a:xfrm>
            <a:off x="2848298" y="2770237"/>
            <a:ext cx="6495404" cy="13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7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i jego pakiety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Przykład 10: </a:t>
            </a:r>
            <a:r>
              <a:rPr lang="pl-PL" dirty="0" err="1"/>
              <a:t>pyexcel</a:t>
            </a:r>
            <a:r>
              <a:rPr lang="pl-PL" dirty="0"/>
              <a:t>: Wczytanie arkusza z wcześniej zapisanego pliku Excel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848F9A2-9AB6-795C-8348-5A6F45D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37"/>
          <a:stretch/>
        </p:blipFill>
        <p:spPr>
          <a:xfrm>
            <a:off x="3214584" y="2492895"/>
            <a:ext cx="5762832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lvl="2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Jednowymiarowy obiekt zawierający dane, indeks i etykiety.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na podstawie słownika: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A39D551-BDFA-6231-41D7-1DA30762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4" t="50515"/>
          <a:stretch/>
        </p:blipFill>
        <p:spPr>
          <a:xfrm>
            <a:off x="1321183" y="2852936"/>
            <a:ext cx="95496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96AC1FD-41D7-8914-2FCF-84091DAF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D979763-9DB2-61EB-1228-6A16388B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Zaawansowane operacje na danych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Zapisywanie danych w arkuszu, formatowanie i modyfikowanie wykresów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Podsumowanie i zakończenie szkolenia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Test oraz ankiety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3797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084647C-6484-7AB0-A5B7-921EDE06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0D9A85-0602-92AA-944B-DB03D44C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C8B5A8-7E83-8388-B240-E5954FB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7FF03A5-B591-8275-BDB9-F732206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5F54E-AEE6-54AC-56F3-7D57B4D9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5861A8B-2484-3146-36C4-72F5EA36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1D837F-BFE2-EDF9-C624-F62C901E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ADA17CF-68D9-F334-4D93-5BB8996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D06C3-3403-4CC8-4B0F-C2D1589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4486B4-88F5-7A20-1F3E-A3B36B06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0"/>
          <a:stretch/>
        </p:blipFill>
        <p:spPr>
          <a:xfrm>
            <a:off x="2807907" y="2365141"/>
            <a:ext cx="6576186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132856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92857A0-0B65-84B5-020D-DD58687E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665754" y="2712603"/>
            <a:ext cx="8860491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6F64B24-B086-B537-BBA5-FABE9F3B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07"/>
          <a:stretch/>
        </p:blipFill>
        <p:spPr>
          <a:xfrm>
            <a:off x="3648238" y="2060848"/>
            <a:ext cx="489552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4BC5E5F-0AF4-1269-03E4-BE60F9B6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2"/>
          <a:stretch/>
        </p:blipFill>
        <p:spPr>
          <a:xfrm>
            <a:off x="1673957" y="2356076"/>
            <a:ext cx="8844085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12866</TotalTime>
  <Words>6887</Words>
  <Application>Microsoft Office PowerPoint</Application>
  <PresentationFormat>Panoramiczny</PresentationFormat>
  <Paragraphs>941</Paragraphs>
  <Slides>214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214</vt:i4>
      </vt:variant>
    </vt:vector>
  </HeadingPairs>
  <TitlesOfParts>
    <vt:vector size="238" baseType="lpstr">
      <vt:lpstr>Roboto Slab</vt:lpstr>
      <vt:lpstr>Roboto Thin</vt:lpstr>
      <vt:lpstr>Wingdings</vt:lpstr>
      <vt:lpstr>Söhne</vt:lpstr>
      <vt:lpstr>Roboto Light</vt:lpstr>
      <vt:lpstr>Roboto</vt:lpstr>
      <vt:lpstr>Arial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pracy z MS Excel</vt:lpstr>
      <vt:lpstr>Prezentacja programu PowerPoint</vt:lpstr>
      <vt:lpstr>Agenda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Python i jego pakiety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 openpyxl, xlsxwriter, xlrd i xlwt</vt:lpstr>
      <vt:lpstr>Praca z pakietami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Formatowanie komórek. Tworzenie i modyfikowanie wykresów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131</cp:revision>
  <dcterms:created xsi:type="dcterms:W3CDTF">2023-01-16T07:56:28Z</dcterms:created>
  <dcterms:modified xsi:type="dcterms:W3CDTF">2024-09-23T14:13:31Z</dcterms:modified>
</cp:coreProperties>
</file>